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47171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0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DA5AF-62B9-1F99-4BD6-F84ACBCC6F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27C577-57E7-979E-81AD-404B566A8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F2204E-57B4-4459-8CD5-4F8ADBF21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002E-5B42-46BB-8282-E9932A4E5D01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3454A-8BAF-A1EF-B39F-C58028712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399579-5A9C-1B75-CCBD-975B1FFE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3E28-17A7-45D3-97BD-A269051E0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014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B8179-6EFF-FD1E-6367-7F7969C2E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BBDEE3-F840-9922-5B5B-9E707B535F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DCD31-6C63-7376-CBA9-24568D23D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002E-5B42-46BB-8282-E9932A4E5D01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F732E-04EF-27EE-74F2-F67519B15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DEB85-15FB-E91C-CAF6-AA77E6D25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3E28-17A7-45D3-97BD-A269051E0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940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13601E-76CB-25E6-F776-37D71B5403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574916-1502-97DC-94BD-86B286969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971DCD-44D4-4463-DA00-F33B7EEAC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002E-5B42-46BB-8282-E9932A4E5D01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92EE4E-486E-796B-1B0C-BE8080F8F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9F87A-5F77-27ED-FA6E-6162A2BFB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3E28-17A7-45D3-97BD-A269051E0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174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A6EFD-D4F5-A493-B1C0-31E7D5491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EDE43-569E-F59A-E896-EB2DB1FD1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B112E0-049C-EF97-F227-AE6C09E7A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002E-5B42-46BB-8282-E9932A4E5D01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04507-9C39-A17D-7E56-C801B77D4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D9199-E323-0BB3-DBC1-865BAD0C1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3E28-17A7-45D3-97BD-A269051E0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755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61180-E06D-156B-0A9A-18965BF8C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8FC460-8252-3A2A-9714-32634A7BA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815A3-14D5-056A-6B2E-504330F2F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002E-5B42-46BB-8282-E9932A4E5D01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BB2242-CCAC-8071-180B-2ABC6491A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E7C115-D921-E13C-1DC8-EE96FF0A9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3E28-17A7-45D3-97BD-A269051E0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696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90128-8103-7B14-679A-7D4933271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9011A-0D54-6B1B-014B-5B1B1C3A66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3F15F9-B283-01AD-7213-0E5C8EE79E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F93475-9249-E089-D902-9DF3B4675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002E-5B42-46BB-8282-E9932A4E5D01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DE1C12-0524-7210-A940-F6EC58443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C919F9-3289-B7F4-7D05-6E57D4216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3E28-17A7-45D3-97BD-A269051E0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691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C89DE-733F-3182-3C3F-79C4182EA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88E6DC-40F4-8E43-8984-504A67845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A99603-9B71-05EC-A60A-C8E9CA12A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F4027F-C8AC-29E7-FE2E-C0D6DA8ABC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C5987D-95AD-7993-C40F-276E2AF14A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6048D5-08F4-CE31-93AF-A9B6BF634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002E-5B42-46BB-8282-E9932A4E5D01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AD7970-2892-7A83-2905-815BAC639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E734DB-3B60-6BA3-BDF2-3F52F6EEB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3E28-17A7-45D3-97BD-A269051E0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723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8D40D-9DD2-A3F8-20D1-6C89B6EBD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9029F2-EBDE-D771-1975-9584DC519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002E-5B42-46BB-8282-E9932A4E5D01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611DFB-BBEB-DC72-F2CF-B9CA30964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A35C4B-AD59-9224-0895-2448AB869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3E28-17A7-45D3-97BD-A269051E0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511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0CFC1B-82D8-5E95-C5EC-DDD8E7B66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002E-5B42-46BB-8282-E9932A4E5D01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ADC41C-0891-AC5D-EFEF-B2B5EF065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7264C6-F770-58E2-DE4B-6D2E2AF35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3E28-17A7-45D3-97BD-A269051E0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917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D7BCA-F62A-1924-5B5C-F7B7A8B4C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6AEDF-E074-841A-ABEC-E8D415EA3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A2F08-6BC5-44B1-7B82-F3BD9EA3D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47DC7C-0C58-DD5A-1353-4B70EDED8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002E-5B42-46BB-8282-E9932A4E5D01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2918F3-AA3F-D975-9845-D7B9D1236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B93DE6-39BE-A103-406E-53A892D00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3E28-17A7-45D3-97BD-A269051E0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396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F957D-79CB-3C4C-553F-8734218D7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AD6D30-9387-90E7-ED20-15819111E8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8D1B64-CAE4-4A7D-BF93-8684AF1B07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6EDB2C-5807-2A28-C9DA-052D19BD3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7002E-5B42-46BB-8282-E9932A4E5D01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4C511-75DC-0444-B108-8D29B8280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EBD2C0-5CF5-1730-931B-838C8E807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3E28-17A7-45D3-97BD-A269051E0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33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B7A7E3-5C94-1611-4401-211D16F59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45F099-AE34-104C-353A-817833F1C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4065D-DFED-8312-1DEE-FC972AB015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27002E-5B42-46BB-8282-E9932A4E5D01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B7667-BE19-2CF2-678B-0703BA09F5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5B62A-D0B4-D6A6-AE95-B736B4C6A7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E93E28-17A7-45D3-97BD-A269051E0F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164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89">
            <a:extLst>
              <a:ext uri="{FF2B5EF4-FFF2-40B4-BE49-F238E27FC236}">
                <a16:creationId xmlns:a16="http://schemas.microsoft.com/office/drawing/2014/main" id="{1A8D3BA8-CC2B-4E65-BCAD-01E5E9DE6226}"/>
              </a:ext>
            </a:extLst>
          </p:cNvPr>
          <p:cNvSpPr txBox="1"/>
          <p:nvPr/>
        </p:nvSpPr>
        <p:spPr>
          <a:xfrm>
            <a:off x="2143920" y="2916001"/>
            <a:ext cx="1810282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8’’ Production (PL 2939)</a:t>
            </a:r>
          </a:p>
        </p:txBody>
      </p:sp>
      <p:sp>
        <p:nvSpPr>
          <p:cNvPr id="44" name="TextBox 90">
            <a:extLst>
              <a:ext uri="{FF2B5EF4-FFF2-40B4-BE49-F238E27FC236}">
                <a16:creationId xmlns:a16="http://schemas.microsoft.com/office/drawing/2014/main" id="{102527EB-A9D8-48A4-AFB0-D93A6EA81A95}"/>
              </a:ext>
            </a:extLst>
          </p:cNvPr>
          <p:cNvSpPr txBox="1"/>
          <p:nvPr/>
        </p:nvSpPr>
        <p:spPr>
          <a:xfrm>
            <a:off x="2133597" y="3281496"/>
            <a:ext cx="1760352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3’’ Condensate (PL 2941)</a:t>
            </a:r>
          </a:p>
        </p:txBody>
      </p:sp>
      <p:cxnSp>
        <p:nvCxnSpPr>
          <p:cNvPr id="232" name="Straight Arrow Connector 23">
            <a:extLst>
              <a:ext uri="{FF2B5EF4-FFF2-40B4-BE49-F238E27FC236}">
                <a16:creationId xmlns:a16="http://schemas.microsoft.com/office/drawing/2014/main" id="{F974C652-6460-3E22-5C84-48D2145F829C}"/>
              </a:ext>
            </a:extLst>
          </p:cNvPr>
          <p:cNvCxnSpPr>
            <a:cxnSpLocks/>
            <a:stCxn id="225" idx="0"/>
            <a:endCxn id="230" idx="4"/>
          </p:cNvCxnSpPr>
          <p:nvPr/>
        </p:nvCxnSpPr>
        <p:spPr>
          <a:xfrm flipH="1" flipV="1">
            <a:off x="5047073" y="1998214"/>
            <a:ext cx="23" cy="304615"/>
          </a:xfrm>
          <a:prstGeom prst="straightConnector1">
            <a:avLst/>
          </a:prstGeom>
          <a:noFill/>
          <a:ln w="28575" cap="flat">
            <a:solidFill>
              <a:srgbClr val="CFAFE7"/>
            </a:solidFill>
            <a:prstDash val="solid"/>
            <a:miter/>
            <a:tailEnd type="none"/>
          </a:ln>
        </p:spPr>
      </p:cxnSp>
      <p:cxnSp>
        <p:nvCxnSpPr>
          <p:cNvPr id="97" name="Straight Arrow Connector 23">
            <a:extLst>
              <a:ext uri="{FF2B5EF4-FFF2-40B4-BE49-F238E27FC236}">
                <a16:creationId xmlns:a16="http://schemas.microsoft.com/office/drawing/2014/main" id="{17E027B9-71FC-994F-800D-612FE2883E54}"/>
              </a:ext>
            </a:extLst>
          </p:cNvPr>
          <p:cNvCxnSpPr>
            <a:cxnSpLocks/>
          </p:cNvCxnSpPr>
          <p:nvPr/>
        </p:nvCxnSpPr>
        <p:spPr>
          <a:xfrm>
            <a:off x="5060345" y="1085689"/>
            <a:ext cx="0" cy="307842"/>
          </a:xfrm>
          <a:prstGeom prst="straightConnector1">
            <a:avLst/>
          </a:prstGeom>
          <a:noFill/>
          <a:ln w="28575" cap="flat">
            <a:solidFill>
              <a:srgbClr val="7030A0"/>
            </a:solidFill>
            <a:prstDash val="solid"/>
            <a:miter/>
            <a:headEnd type="arrow"/>
          </a:ln>
        </p:spPr>
      </p:cxnSp>
      <p:cxnSp>
        <p:nvCxnSpPr>
          <p:cNvPr id="216" name="Straight Arrow Connector 106">
            <a:extLst>
              <a:ext uri="{FF2B5EF4-FFF2-40B4-BE49-F238E27FC236}">
                <a16:creationId xmlns:a16="http://schemas.microsoft.com/office/drawing/2014/main" id="{71D5F31C-6350-B316-4D51-4A3886227E9F}"/>
              </a:ext>
            </a:extLst>
          </p:cNvPr>
          <p:cNvCxnSpPr>
            <a:cxnSpLocks/>
            <a:endCxn id="210" idx="4"/>
          </p:cNvCxnSpPr>
          <p:nvPr/>
        </p:nvCxnSpPr>
        <p:spPr>
          <a:xfrm flipV="1">
            <a:off x="5387328" y="5482843"/>
            <a:ext cx="0" cy="237332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18" name="Straight Arrow Connector 106">
            <a:extLst>
              <a:ext uri="{FF2B5EF4-FFF2-40B4-BE49-F238E27FC236}">
                <a16:creationId xmlns:a16="http://schemas.microsoft.com/office/drawing/2014/main" id="{104C1681-DEBE-AB2F-A439-83B869EA7C93}"/>
              </a:ext>
            </a:extLst>
          </p:cNvPr>
          <p:cNvCxnSpPr>
            <a:cxnSpLocks/>
          </p:cNvCxnSpPr>
          <p:nvPr/>
        </p:nvCxnSpPr>
        <p:spPr>
          <a:xfrm flipV="1">
            <a:off x="4918583" y="5482843"/>
            <a:ext cx="0" cy="237332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9" name="TextBox 78">
            <a:extLst>
              <a:ext uri="{FF2B5EF4-FFF2-40B4-BE49-F238E27FC236}">
                <a16:creationId xmlns:a16="http://schemas.microsoft.com/office/drawing/2014/main" id="{90167472-B624-485D-BBC6-60172C458BA8}"/>
              </a:ext>
            </a:extLst>
          </p:cNvPr>
          <p:cNvSpPr txBox="1"/>
          <p:nvPr/>
        </p:nvSpPr>
        <p:spPr>
          <a:xfrm>
            <a:off x="2088771" y="2549115"/>
            <a:ext cx="2002116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8’’ Water Injection (PL 2940)</a:t>
            </a:r>
          </a:p>
        </p:txBody>
      </p:sp>
      <p:sp>
        <p:nvSpPr>
          <p:cNvPr id="260" name="Freeform: Shape 259">
            <a:extLst>
              <a:ext uri="{FF2B5EF4-FFF2-40B4-BE49-F238E27FC236}">
                <a16:creationId xmlns:a16="http://schemas.microsoft.com/office/drawing/2014/main" id="{2B93F2A8-1EF3-7C9F-6E05-F7FBF48AB072}"/>
              </a:ext>
            </a:extLst>
          </p:cNvPr>
          <p:cNvSpPr/>
          <p:nvPr/>
        </p:nvSpPr>
        <p:spPr>
          <a:xfrm>
            <a:off x="5253011" y="631149"/>
            <a:ext cx="1780249" cy="1571031"/>
          </a:xfrm>
          <a:custGeom>
            <a:avLst/>
            <a:gdLst>
              <a:gd name="connsiteX0" fmla="*/ 4789 w 1780249"/>
              <a:gd name="connsiteY0" fmla="*/ 1571031 h 1571031"/>
              <a:gd name="connsiteX1" fmla="*/ 12409 w 1780249"/>
              <a:gd name="connsiteY1" fmla="*/ 1426251 h 1571031"/>
              <a:gd name="connsiteX2" fmla="*/ 111469 w 1780249"/>
              <a:gd name="connsiteY2" fmla="*/ 1266231 h 1571031"/>
              <a:gd name="connsiteX3" fmla="*/ 461989 w 1780249"/>
              <a:gd name="connsiteY3" fmla="*/ 915711 h 1571031"/>
              <a:gd name="connsiteX4" fmla="*/ 903949 w 1780249"/>
              <a:gd name="connsiteY4" fmla="*/ 534711 h 1571031"/>
              <a:gd name="connsiteX5" fmla="*/ 1307809 w 1780249"/>
              <a:gd name="connsiteY5" fmla="*/ 214671 h 1571031"/>
              <a:gd name="connsiteX6" fmla="*/ 1658329 w 1780249"/>
              <a:gd name="connsiteY6" fmla="*/ 31791 h 1571031"/>
              <a:gd name="connsiteX7" fmla="*/ 1780249 w 1780249"/>
              <a:gd name="connsiteY7" fmla="*/ 1311 h 1571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80249" h="1571031">
                <a:moveTo>
                  <a:pt x="4789" y="1571031"/>
                </a:moveTo>
                <a:cubicBezTo>
                  <a:pt x="-291" y="1524041"/>
                  <a:pt x="-5371" y="1477051"/>
                  <a:pt x="12409" y="1426251"/>
                </a:cubicBezTo>
                <a:cubicBezTo>
                  <a:pt x="30189" y="1375451"/>
                  <a:pt x="36539" y="1351321"/>
                  <a:pt x="111469" y="1266231"/>
                </a:cubicBezTo>
                <a:cubicBezTo>
                  <a:pt x="186399" y="1181141"/>
                  <a:pt x="329909" y="1037631"/>
                  <a:pt x="461989" y="915711"/>
                </a:cubicBezTo>
                <a:cubicBezTo>
                  <a:pt x="594069" y="793791"/>
                  <a:pt x="762979" y="651551"/>
                  <a:pt x="903949" y="534711"/>
                </a:cubicBezTo>
                <a:cubicBezTo>
                  <a:pt x="1044919" y="417871"/>
                  <a:pt x="1182079" y="298491"/>
                  <a:pt x="1307809" y="214671"/>
                </a:cubicBezTo>
                <a:cubicBezTo>
                  <a:pt x="1433539" y="130851"/>
                  <a:pt x="1579589" y="67351"/>
                  <a:pt x="1658329" y="31791"/>
                </a:cubicBezTo>
                <a:cubicBezTo>
                  <a:pt x="1737069" y="-3769"/>
                  <a:pt x="1758659" y="-1229"/>
                  <a:pt x="1780249" y="1311"/>
                </a:cubicBezTo>
              </a:path>
            </a:pathLst>
          </a:custGeom>
          <a:noFill/>
          <a:ln w="28575" cap="flat">
            <a:solidFill>
              <a:srgbClr val="CFAFE7"/>
            </a:solidFill>
            <a:prstDash val="solid"/>
            <a:miter/>
            <a:tailEnd type="none"/>
          </a:ln>
        </p:spPr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2" name="TextBox 109">
            <a:extLst>
              <a:ext uri="{FF2B5EF4-FFF2-40B4-BE49-F238E27FC236}">
                <a16:creationId xmlns:a16="http://schemas.microsoft.com/office/drawing/2014/main" id="{61751FD3-D972-4DCD-9E4E-DE5F0A9E070D}"/>
              </a:ext>
            </a:extLst>
          </p:cNvPr>
          <p:cNvSpPr txBox="1"/>
          <p:nvPr/>
        </p:nvSpPr>
        <p:spPr>
          <a:xfrm rot="16200004">
            <a:off x="3663463" y="4541395"/>
            <a:ext cx="1252536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20’’ Gas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(PL 1030)/(P908)</a:t>
            </a:r>
          </a:p>
        </p:txBody>
      </p:sp>
      <p:sp>
        <p:nvSpPr>
          <p:cNvPr id="54" name="TextBox 130">
            <a:extLst>
              <a:ext uri="{FF2B5EF4-FFF2-40B4-BE49-F238E27FC236}">
                <a16:creationId xmlns:a16="http://schemas.microsoft.com/office/drawing/2014/main" id="{EBF9B398-C07C-4B67-BCE6-A1D0706668B5}"/>
              </a:ext>
            </a:extLst>
          </p:cNvPr>
          <p:cNvSpPr txBox="1"/>
          <p:nvPr/>
        </p:nvSpPr>
        <p:spPr>
          <a:xfrm rot="16200000">
            <a:off x="4108516" y="4527114"/>
            <a:ext cx="1212461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3” Condensate PL1032)/(P906)</a:t>
            </a:r>
          </a:p>
        </p:txBody>
      </p:sp>
      <p:sp>
        <p:nvSpPr>
          <p:cNvPr id="55" name="TextBox 131">
            <a:extLst>
              <a:ext uri="{FF2B5EF4-FFF2-40B4-BE49-F238E27FC236}">
                <a16:creationId xmlns:a16="http://schemas.microsoft.com/office/drawing/2014/main" id="{676C259A-9A6C-4BBF-AB38-C18DBAE8BE40}"/>
              </a:ext>
            </a:extLst>
          </p:cNvPr>
          <p:cNvSpPr txBox="1"/>
          <p:nvPr/>
        </p:nvSpPr>
        <p:spPr>
          <a:xfrm rot="16200004">
            <a:off x="4562927" y="4521133"/>
            <a:ext cx="1251293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3” Methanol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(PL1033)/(P907)</a:t>
            </a:r>
          </a:p>
        </p:txBody>
      </p:sp>
      <p:sp>
        <p:nvSpPr>
          <p:cNvPr id="48" name="TextBox 105">
            <a:extLst>
              <a:ext uri="{FF2B5EF4-FFF2-40B4-BE49-F238E27FC236}">
                <a16:creationId xmlns:a16="http://schemas.microsoft.com/office/drawing/2014/main" id="{6FDE3A1E-5163-4CBA-AB14-0DADB40289FC}"/>
              </a:ext>
            </a:extLst>
          </p:cNvPr>
          <p:cNvSpPr txBox="1"/>
          <p:nvPr/>
        </p:nvSpPr>
        <p:spPr>
          <a:xfrm rot="1503830">
            <a:off x="5444596" y="4295722"/>
            <a:ext cx="2353489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20’’ Gas (PL 1039)</a:t>
            </a:r>
          </a:p>
        </p:txBody>
      </p:sp>
      <p:sp>
        <p:nvSpPr>
          <p:cNvPr id="53" name="TextBox 110">
            <a:extLst>
              <a:ext uri="{FF2B5EF4-FFF2-40B4-BE49-F238E27FC236}">
                <a16:creationId xmlns:a16="http://schemas.microsoft.com/office/drawing/2014/main" id="{120C024E-68EC-47E5-9798-33E57134E98B}"/>
              </a:ext>
            </a:extLst>
          </p:cNvPr>
          <p:cNvSpPr txBox="1"/>
          <p:nvPr/>
        </p:nvSpPr>
        <p:spPr>
          <a:xfrm rot="1487100">
            <a:off x="5925298" y="4014057"/>
            <a:ext cx="1932063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2’’ Methanol (PL 1040)</a:t>
            </a:r>
          </a:p>
        </p:txBody>
      </p:sp>
      <p:sp>
        <p:nvSpPr>
          <p:cNvPr id="20" name="TextBox 41">
            <a:extLst>
              <a:ext uri="{FF2B5EF4-FFF2-40B4-BE49-F238E27FC236}">
                <a16:creationId xmlns:a16="http://schemas.microsoft.com/office/drawing/2014/main" id="{C12E0B5B-4A51-4A46-A0C5-DC5D004F2883}"/>
              </a:ext>
            </a:extLst>
          </p:cNvPr>
          <p:cNvSpPr txBox="1"/>
          <p:nvPr/>
        </p:nvSpPr>
        <p:spPr>
          <a:xfrm rot="19094964">
            <a:off x="5516677" y="1370952"/>
            <a:ext cx="1613362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14” Gas (PL 1041)</a:t>
            </a:r>
          </a:p>
        </p:txBody>
      </p:sp>
      <p:sp>
        <p:nvSpPr>
          <p:cNvPr id="45" name="TextBox 91">
            <a:extLst>
              <a:ext uri="{FF2B5EF4-FFF2-40B4-BE49-F238E27FC236}">
                <a16:creationId xmlns:a16="http://schemas.microsoft.com/office/drawing/2014/main" id="{16CC96DE-D3FF-4A50-A61B-B9C29DE371F3}"/>
              </a:ext>
            </a:extLst>
          </p:cNvPr>
          <p:cNvSpPr txBox="1"/>
          <p:nvPr/>
        </p:nvSpPr>
        <p:spPr>
          <a:xfrm rot="16200004">
            <a:off x="4321392" y="1830582"/>
            <a:ext cx="870629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14’’ Oil (PL1031)</a:t>
            </a:r>
          </a:p>
        </p:txBody>
      </p:sp>
      <p:sp>
        <p:nvSpPr>
          <p:cNvPr id="19" name="TextBox 40">
            <a:extLst>
              <a:ext uri="{FF2B5EF4-FFF2-40B4-BE49-F238E27FC236}">
                <a16:creationId xmlns:a16="http://schemas.microsoft.com/office/drawing/2014/main" id="{DB48D1F3-8F97-4B16-A891-8D53171315C2}"/>
              </a:ext>
            </a:extLst>
          </p:cNvPr>
          <p:cNvSpPr txBox="1"/>
          <p:nvPr/>
        </p:nvSpPr>
        <p:spPr>
          <a:xfrm rot="19106550">
            <a:off x="5645704" y="1603658"/>
            <a:ext cx="1625822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2” Methanol (PL 1042)</a:t>
            </a:r>
          </a:p>
        </p:txBody>
      </p:sp>
      <p:sp>
        <p:nvSpPr>
          <p:cNvPr id="24" name="TextBox 55">
            <a:extLst>
              <a:ext uri="{FF2B5EF4-FFF2-40B4-BE49-F238E27FC236}">
                <a16:creationId xmlns:a16="http://schemas.microsoft.com/office/drawing/2014/main" id="{3E5EBA33-7903-4345-BDE9-0BCE688CE7BC}"/>
              </a:ext>
            </a:extLst>
          </p:cNvPr>
          <p:cNvSpPr txBox="1"/>
          <p:nvPr/>
        </p:nvSpPr>
        <p:spPr>
          <a:xfrm>
            <a:off x="9004927" y="670558"/>
            <a:ext cx="1378950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¾’’ Gas (PL 1861U)</a:t>
            </a:r>
          </a:p>
        </p:txBody>
      </p:sp>
      <p:sp>
        <p:nvSpPr>
          <p:cNvPr id="38" name="TextBox 76">
            <a:extLst>
              <a:ext uri="{FF2B5EF4-FFF2-40B4-BE49-F238E27FC236}">
                <a16:creationId xmlns:a16="http://schemas.microsoft.com/office/drawing/2014/main" id="{451F66D8-DC29-49A4-88A0-182D3AE2E34B}"/>
              </a:ext>
            </a:extLst>
          </p:cNvPr>
          <p:cNvSpPr txBox="1"/>
          <p:nvPr/>
        </p:nvSpPr>
        <p:spPr>
          <a:xfrm>
            <a:off x="8932852" y="329615"/>
            <a:ext cx="1610688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8’’ Gas (PL 1860)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88A9D71B-95D9-4AEC-909E-72F3F9CF7C30}"/>
              </a:ext>
            </a:extLst>
          </p:cNvPr>
          <p:cNvSpPr/>
          <p:nvPr/>
        </p:nvSpPr>
        <p:spPr>
          <a:xfrm>
            <a:off x="4449804" y="102564"/>
            <a:ext cx="1234440" cy="97840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8575" cap="flat">
            <a:solidFill>
              <a:schemeClr val="tx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/>
            <a:endParaRPr lang="en-GB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3D3B2885-CCD5-41D1-8852-AA7B1BF7012B}"/>
              </a:ext>
            </a:extLst>
          </p:cNvPr>
          <p:cNvSpPr/>
          <p:nvPr/>
        </p:nvSpPr>
        <p:spPr>
          <a:xfrm>
            <a:off x="7471180" y="274007"/>
            <a:ext cx="1234440" cy="978408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>
            <a:solidFill>
              <a:schemeClr val="bg1">
                <a:lumMod val="85000"/>
              </a:schemeClr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B0F90708-10CB-4BF4-A71A-114650A3FC98}"/>
              </a:ext>
            </a:extLst>
          </p:cNvPr>
          <p:cNvSpPr/>
          <p:nvPr/>
        </p:nvSpPr>
        <p:spPr>
          <a:xfrm>
            <a:off x="10621867" y="261202"/>
            <a:ext cx="1234440" cy="978408"/>
          </a:xfrm>
          <a:prstGeom prst="rect">
            <a:avLst/>
          </a:prstGeom>
          <a:solidFill>
            <a:srgbClr val="CFAFE7"/>
          </a:solidFill>
          <a:ln w="28575" cap="flat">
            <a:solidFill>
              <a:srgbClr val="7030A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/>
            <a:endParaRPr lang="en-GB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DB7D6BF-6B5C-4AC2-93A2-9919CDC2BD85}"/>
              </a:ext>
            </a:extLst>
          </p:cNvPr>
          <p:cNvSpPr/>
          <p:nvPr/>
        </p:nvSpPr>
        <p:spPr>
          <a:xfrm>
            <a:off x="7795890" y="4355760"/>
            <a:ext cx="1234440" cy="978408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>
            <a:solidFill>
              <a:schemeClr val="bg1">
                <a:lumMod val="85000"/>
              </a:schemeClr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/>
            <a:endParaRPr lang="en-GB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EA9E97DF-5E05-4CCD-A22C-4C31EF736B27}"/>
              </a:ext>
            </a:extLst>
          </p:cNvPr>
          <p:cNvSpPr/>
          <p:nvPr/>
        </p:nvSpPr>
        <p:spPr>
          <a:xfrm>
            <a:off x="4355150" y="5732938"/>
            <a:ext cx="1234440" cy="978408"/>
          </a:xfrm>
          <a:prstGeom prst="rect">
            <a:avLst/>
          </a:prstGeom>
          <a:gradFill>
            <a:gsLst>
              <a:gs pos="95000">
                <a:srgbClr val="FFC757"/>
              </a:gs>
              <a:gs pos="59000">
                <a:schemeClr val="bg1">
                  <a:lumMod val="95000"/>
                </a:schemeClr>
              </a:gs>
            </a:gsLst>
            <a:lin ang="5400000" scaled="1"/>
          </a:gradFill>
          <a:ln w="28575" cap="flat">
            <a:solidFill>
              <a:srgbClr val="9966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BEE02859-8DD9-4FB4-8DB9-634223B23C60}"/>
              </a:ext>
            </a:extLst>
          </p:cNvPr>
          <p:cNvSpPr/>
          <p:nvPr/>
        </p:nvSpPr>
        <p:spPr>
          <a:xfrm>
            <a:off x="10543813" y="5729778"/>
            <a:ext cx="1234440" cy="978408"/>
          </a:xfrm>
          <a:prstGeom prst="rect">
            <a:avLst/>
          </a:prstGeom>
          <a:solidFill>
            <a:srgbClr val="CCCC00"/>
          </a:solidFill>
          <a:ln w="28575" cap="flat">
            <a:solidFill>
              <a:schemeClr val="accent6">
                <a:lumMod val="50000"/>
              </a:schemeClr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/>
            <a:endParaRPr lang="en-GB">
              <a:solidFill>
                <a:srgbClr val="FFFFFF"/>
              </a:solidFill>
              <a:latin typeface="Calibri"/>
            </a:endParaRPr>
          </a:p>
        </p:txBody>
      </p:sp>
      <p:cxnSp>
        <p:nvCxnSpPr>
          <p:cNvPr id="16" name="Straight Arrow Connector 23">
            <a:extLst>
              <a:ext uri="{FF2B5EF4-FFF2-40B4-BE49-F238E27FC236}">
                <a16:creationId xmlns:a16="http://schemas.microsoft.com/office/drawing/2014/main" id="{0DE6640D-C5A2-4515-AD6E-2CA8981B614F}"/>
              </a:ext>
            </a:extLst>
          </p:cNvPr>
          <p:cNvCxnSpPr>
            <a:cxnSpLocks/>
          </p:cNvCxnSpPr>
          <p:nvPr/>
        </p:nvCxnSpPr>
        <p:spPr>
          <a:xfrm flipH="1">
            <a:off x="5047073" y="1659186"/>
            <a:ext cx="3036" cy="225579"/>
          </a:xfrm>
          <a:prstGeom prst="straightConnector1">
            <a:avLst/>
          </a:prstGeom>
          <a:noFill/>
          <a:ln w="28575" cap="flat">
            <a:solidFill>
              <a:srgbClr val="7030A0"/>
            </a:solidFill>
            <a:prstDash val="solid"/>
            <a:miter/>
            <a:headEnd type="arrow"/>
          </a:ln>
        </p:spPr>
      </p:cxnSp>
      <p:cxnSp>
        <p:nvCxnSpPr>
          <p:cNvPr id="17" name="Straight Arrow Connector 27">
            <a:extLst>
              <a:ext uri="{FF2B5EF4-FFF2-40B4-BE49-F238E27FC236}">
                <a16:creationId xmlns:a16="http://schemas.microsoft.com/office/drawing/2014/main" id="{A3B1DE1B-6FA5-41AA-82FB-6A28CB396CDF}"/>
              </a:ext>
            </a:extLst>
          </p:cNvPr>
          <p:cNvCxnSpPr>
            <a:cxnSpLocks/>
          </p:cNvCxnSpPr>
          <p:nvPr/>
        </p:nvCxnSpPr>
        <p:spPr>
          <a:xfrm flipV="1">
            <a:off x="5344775" y="2155018"/>
            <a:ext cx="439769" cy="399920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arrow"/>
          </a:ln>
        </p:spPr>
      </p:cxnSp>
      <p:cxnSp>
        <p:nvCxnSpPr>
          <p:cNvPr id="18" name="Straight Arrow Connector 30">
            <a:extLst>
              <a:ext uri="{FF2B5EF4-FFF2-40B4-BE49-F238E27FC236}">
                <a16:creationId xmlns:a16="http://schemas.microsoft.com/office/drawing/2014/main" id="{E8AC93CE-B16A-40D8-A65C-1C6A6563D757}"/>
              </a:ext>
            </a:extLst>
          </p:cNvPr>
          <p:cNvCxnSpPr>
            <a:cxnSpLocks/>
            <a:endCxn id="107" idx="7"/>
          </p:cNvCxnSpPr>
          <p:nvPr/>
        </p:nvCxnSpPr>
        <p:spPr>
          <a:xfrm flipH="1">
            <a:off x="5926837" y="996442"/>
            <a:ext cx="1522243" cy="1351825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arrow"/>
          </a:ln>
        </p:spPr>
      </p:cxnSp>
      <p:cxnSp>
        <p:nvCxnSpPr>
          <p:cNvPr id="23" name="Straight Arrow Connector 54">
            <a:extLst>
              <a:ext uri="{FF2B5EF4-FFF2-40B4-BE49-F238E27FC236}">
                <a16:creationId xmlns:a16="http://schemas.microsoft.com/office/drawing/2014/main" id="{56181D79-0319-48E4-8F50-CF97E13D1A4B}"/>
              </a:ext>
            </a:extLst>
          </p:cNvPr>
          <p:cNvCxnSpPr>
            <a:cxnSpLocks/>
            <a:stCxn id="181" idx="6"/>
            <a:endCxn id="183" idx="2"/>
          </p:cNvCxnSpPr>
          <p:nvPr/>
        </p:nvCxnSpPr>
        <p:spPr>
          <a:xfrm>
            <a:off x="9094101" y="938774"/>
            <a:ext cx="1188425" cy="1244"/>
          </a:xfrm>
          <a:prstGeom prst="straightConnector1">
            <a:avLst/>
          </a:prstGeom>
          <a:noFill/>
          <a:ln w="28575" cap="flat">
            <a:solidFill>
              <a:srgbClr val="CFAFE7"/>
            </a:solidFill>
            <a:prstDash val="solid"/>
            <a:miter/>
            <a:headEnd type="none"/>
          </a:ln>
        </p:spPr>
      </p:cxnSp>
      <p:sp>
        <p:nvSpPr>
          <p:cNvPr id="35" name="Rectangle 73">
            <a:extLst>
              <a:ext uri="{FF2B5EF4-FFF2-40B4-BE49-F238E27FC236}">
                <a16:creationId xmlns:a16="http://schemas.microsoft.com/office/drawing/2014/main" id="{C496AC2D-7A1A-49F5-AB10-7798F6B9A2C6}"/>
              </a:ext>
            </a:extLst>
          </p:cNvPr>
          <p:cNvSpPr/>
          <p:nvPr/>
        </p:nvSpPr>
        <p:spPr>
          <a:xfrm>
            <a:off x="268631" y="2580645"/>
            <a:ext cx="1234440" cy="1101038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>
            <a:solidFill>
              <a:schemeClr val="bg1">
                <a:lumMod val="50000"/>
              </a:schemeClr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/>
            <a:endParaRPr lang="en-GB">
              <a:solidFill>
                <a:srgbClr val="FFFFFF"/>
              </a:solidFill>
              <a:latin typeface="Calibri"/>
            </a:endParaRPr>
          </a:p>
        </p:txBody>
      </p:sp>
      <p:cxnSp>
        <p:nvCxnSpPr>
          <p:cNvPr id="37" name="Straight Arrow Connector 75">
            <a:extLst>
              <a:ext uri="{FF2B5EF4-FFF2-40B4-BE49-F238E27FC236}">
                <a16:creationId xmlns:a16="http://schemas.microsoft.com/office/drawing/2014/main" id="{B903D575-EE44-4A2E-8111-2439BBE460BD}"/>
              </a:ext>
            </a:extLst>
          </p:cNvPr>
          <p:cNvCxnSpPr>
            <a:cxnSpLocks/>
            <a:stCxn id="180" idx="6"/>
            <a:endCxn id="182" idx="2"/>
          </p:cNvCxnSpPr>
          <p:nvPr/>
        </p:nvCxnSpPr>
        <p:spPr>
          <a:xfrm flipV="1">
            <a:off x="9089571" y="603454"/>
            <a:ext cx="1192955" cy="2898"/>
          </a:xfrm>
          <a:prstGeom prst="straightConnector1">
            <a:avLst/>
          </a:prstGeom>
          <a:noFill/>
          <a:ln w="28575" cap="flat">
            <a:solidFill>
              <a:srgbClr val="CFAFE7"/>
            </a:solidFill>
            <a:prstDash val="solid"/>
            <a:miter/>
            <a:headEnd type="none"/>
          </a:ln>
        </p:spPr>
      </p:cxnSp>
      <p:cxnSp>
        <p:nvCxnSpPr>
          <p:cNvPr id="40" name="Straight Arrow Connector 79">
            <a:extLst>
              <a:ext uri="{FF2B5EF4-FFF2-40B4-BE49-F238E27FC236}">
                <a16:creationId xmlns:a16="http://schemas.microsoft.com/office/drawing/2014/main" id="{DA9D7646-1064-476F-804A-72F62F765E99}"/>
              </a:ext>
            </a:extLst>
          </p:cNvPr>
          <p:cNvCxnSpPr>
            <a:cxnSpLocks/>
            <a:stCxn id="134" idx="6"/>
            <a:endCxn id="137" idx="2"/>
          </p:cNvCxnSpPr>
          <p:nvPr/>
        </p:nvCxnSpPr>
        <p:spPr>
          <a:xfrm flipV="1">
            <a:off x="2081743" y="2789376"/>
            <a:ext cx="1970735" cy="6483"/>
          </a:xfrm>
          <a:prstGeom prst="straightConnector1">
            <a:avLst/>
          </a:prstGeom>
          <a:noFill/>
          <a:ln w="28575" cap="flat">
            <a:solidFill>
              <a:srgbClr val="CFAFE7"/>
            </a:solidFill>
            <a:prstDash val="solid"/>
            <a:miter/>
            <a:tailEnd type="none"/>
          </a:ln>
        </p:spPr>
      </p:cxnSp>
      <p:cxnSp>
        <p:nvCxnSpPr>
          <p:cNvPr id="41" name="Straight Arrow Connector 84">
            <a:extLst>
              <a:ext uri="{FF2B5EF4-FFF2-40B4-BE49-F238E27FC236}">
                <a16:creationId xmlns:a16="http://schemas.microsoft.com/office/drawing/2014/main" id="{8ACD30D6-5868-47DF-A227-7772D43BAF3C}"/>
              </a:ext>
            </a:extLst>
          </p:cNvPr>
          <p:cNvCxnSpPr>
            <a:cxnSpLocks/>
            <a:endCxn id="138" idx="2"/>
          </p:cNvCxnSpPr>
          <p:nvPr/>
        </p:nvCxnSpPr>
        <p:spPr>
          <a:xfrm>
            <a:off x="2081876" y="3153936"/>
            <a:ext cx="1962982" cy="2901"/>
          </a:xfrm>
          <a:prstGeom prst="straightConnector1">
            <a:avLst/>
          </a:prstGeom>
          <a:noFill/>
          <a:ln w="28575" cap="flat">
            <a:solidFill>
              <a:srgbClr val="CFAFE7"/>
            </a:solidFill>
            <a:prstDash val="solid"/>
            <a:miter/>
            <a:tailEnd type="none"/>
          </a:ln>
        </p:spPr>
      </p:cxnSp>
      <p:cxnSp>
        <p:nvCxnSpPr>
          <p:cNvPr id="42" name="Straight Arrow Connector 85">
            <a:extLst>
              <a:ext uri="{FF2B5EF4-FFF2-40B4-BE49-F238E27FC236}">
                <a16:creationId xmlns:a16="http://schemas.microsoft.com/office/drawing/2014/main" id="{59935E47-F9D8-4CC4-9F19-9A6D4A1438F1}"/>
              </a:ext>
            </a:extLst>
          </p:cNvPr>
          <p:cNvCxnSpPr>
            <a:cxnSpLocks/>
          </p:cNvCxnSpPr>
          <p:nvPr/>
        </p:nvCxnSpPr>
        <p:spPr>
          <a:xfrm>
            <a:off x="1977735" y="3520027"/>
            <a:ext cx="2046234" cy="0"/>
          </a:xfrm>
          <a:prstGeom prst="straightConnector1">
            <a:avLst/>
          </a:prstGeom>
          <a:noFill/>
          <a:ln w="28575" cap="flat">
            <a:solidFill>
              <a:srgbClr val="CFAFE7"/>
            </a:solidFill>
            <a:prstDash val="solid"/>
            <a:miter/>
            <a:tailEnd type="none"/>
          </a:ln>
        </p:spPr>
      </p:cxnSp>
      <p:cxnSp>
        <p:nvCxnSpPr>
          <p:cNvPr id="49" name="Straight Arrow Connector 106">
            <a:extLst>
              <a:ext uri="{FF2B5EF4-FFF2-40B4-BE49-F238E27FC236}">
                <a16:creationId xmlns:a16="http://schemas.microsoft.com/office/drawing/2014/main" id="{5063012E-47B3-4736-BA7E-E2B7DBA74B0C}"/>
              </a:ext>
            </a:extLst>
          </p:cNvPr>
          <p:cNvCxnSpPr>
            <a:cxnSpLocks/>
            <a:stCxn id="208" idx="0"/>
            <a:endCxn id="129" idx="4"/>
          </p:cNvCxnSpPr>
          <p:nvPr/>
        </p:nvCxnSpPr>
        <p:spPr>
          <a:xfrm flipV="1">
            <a:off x="4496026" y="4167759"/>
            <a:ext cx="5677" cy="1173937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none"/>
          </a:ln>
        </p:spPr>
      </p:cxnSp>
      <p:cxnSp>
        <p:nvCxnSpPr>
          <p:cNvPr id="50" name="Straight Arrow Connector 107">
            <a:extLst>
              <a:ext uri="{FF2B5EF4-FFF2-40B4-BE49-F238E27FC236}">
                <a16:creationId xmlns:a16="http://schemas.microsoft.com/office/drawing/2014/main" id="{E4B96B8D-C82B-473A-B6F6-DD1E8EB03F07}"/>
              </a:ext>
            </a:extLst>
          </p:cNvPr>
          <p:cNvCxnSpPr>
            <a:cxnSpLocks/>
            <a:stCxn id="209" idx="0"/>
          </p:cNvCxnSpPr>
          <p:nvPr/>
        </p:nvCxnSpPr>
        <p:spPr>
          <a:xfrm flipV="1">
            <a:off x="4918583" y="4169640"/>
            <a:ext cx="5832" cy="1169411"/>
          </a:xfrm>
          <a:prstGeom prst="straightConnector1">
            <a:avLst/>
          </a:prstGeom>
          <a:noFill/>
          <a:ln w="28575" cap="flat">
            <a:solidFill>
              <a:srgbClr val="CFAFE7"/>
            </a:solidFill>
            <a:prstDash val="solid"/>
            <a:miter/>
            <a:tailEnd type="none"/>
          </a:ln>
        </p:spPr>
      </p:cxnSp>
      <p:cxnSp>
        <p:nvCxnSpPr>
          <p:cNvPr id="51" name="Straight Arrow Connector 108">
            <a:extLst>
              <a:ext uri="{FF2B5EF4-FFF2-40B4-BE49-F238E27FC236}">
                <a16:creationId xmlns:a16="http://schemas.microsoft.com/office/drawing/2014/main" id="{55D4D4D4-567C-4DA0-9976-E030937A59E8}"/>
              </a:ext>
            </a:extLst>
          </p:cNvPr>
          <p:cNvCxnSpPr>
            <a:cxnSpLocks/>
            <a:stCxn id="210" idx="0"/>
          </p:cNvCxnSpPr>
          <p:nvPr/>
        </p:nvCxnSpPr>
        <p:spPr>
          <a:xfrm flipV="1">
            <a:off x="5387328" y="4169508"/>
            <a:ext cx="3901" cy="1181906"/>
          </a:xfrm>
          <a:prstGeom prst="straightConnector1">
            <a:avLst/>
          </a:prstGeom>
          <a:noFill/>
          <a:ln w="28575" cap="flat">
            <a:solidFill>
              <a:srgbClr val="CFAFE7"/>
            </a:solidFill>
            <a:prstDash val="solid"/>
            <a:miter/>
            <a:tailEnd type="none"/>
          </a:ln>
        </p:spPr>
      </p:cxnSp>
      <p:cxnSp>
        <p:nvCxnSpPr>
          <p:cNvPr id="56" name="Straight Arrow Connector 132">
            <a:extLst>
              <a:ext uri="{FF2B5EF4-FFF2-40B4-BE49-F238E27FC236}">
                <a16:creationId xmlns:a16="http://schemas.microsoft.com/office/drawing/2014/main" id="{CBE88DF2-CC5B-4C18-99A7-B48739C0759F}"/>
              </a:ext>
            </a:extLst>
          </p:cNvPr>
          <p:cNvCxnSpPr>
            <a:cxnSpLocks/>
          </p:cNvCxnSpPr>
          <p:nvPr/>
        </p:nvCxnSpPr>
        <p:spPr>
          <a:xfrm>
            <a:off x="5463417" y="3714354"/>
            <a:ext cx="299789" cy="157559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arrow"/>
          </a:ln>
        </p:spPr>
      </p:cxnSp>
      <p:cxnSp>
        <p:nvCxnSpPr>
          <p:cNvPr id="57" name="Straight Arrow Connector 136">
            <a:extLst>
              <a:ext uri="{FF2B5EF4-FFF2-40B4-BE49-F238E27FC236}">
                <a16:creationId xmlns:a16="http://schemas.microsoft.com/office/drawing/2014/main" id="{6B291FA7-7999-4D19-BCA8-6EAD5AD74DAC}"/>
              </a:ext>
            </a:extLst>
          </p:cNvPr>
          <p:cNvCxnSpPr>
            <a:cxnSpLocks/>
          </p:cNvCxnSpPr>
          <p:nvPr/>
        </p:nvCxnSpPr>
        <p:spPr>
          <a:xfrm flipH="1" flipV="1">
            <a:off x="5979651" y="3832002"/>
            <a:ext cx="1792739" cy="859078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arrow"/>
          </a:ln>
        </p:spPr>
      </p:cxnSp>
      <p:sp>
        <p:nvSpPr>
          <p:cNvPr id="36" name="TextBox 74">
            <a:extLst>
              <a:ext uri="{FF2B5EF4-FFF2-40B4-BE49-F238E27FC236}">
                <a16:creationId xmlns:a16="http://schemas.microsoft.com/office/drawing/2014/main" id="{1B5F7C68-46E9-4C86-B360-2C52777FCE0D}"/>
              </a:ext>
            </a:extLst>
          </p:cNvPr>
          <p:cNvSpPr txBox="1"/>
          <p:nvPr/>
        </p:nvSpPr>
        <p:spPr>
          <a:xfrm>
            <a:off x="305971" y="2996936"/>
            <a:ext cx="1159760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Conwy</a:t>
            </a:r>
          </a:p>
        </p:txBody>
      </p:sp>
      <p:sp>
        <p:nvSpPr>
          <p:cNvPr id="9" name="TextBox 12">
            <a:extLst>
              <a:ext uri="{FF2B5EF4-FFF2-40B4-BE49-F238E27FC236}">
                <a16:creationId xmlns:a16="http://schemas.microsoft.com/office/drawing/2014/main" id="{09A890FC-6C22-435D-884C-1D01A2E8F82E}"/>
              </a:ext>
            </a:extLst>
          </p:cNvPr>
          <p:cNvSpPr txBox="1"/>
          <p:nvPr/>
        </p:nvSpPr>
        <p:spPr>
          <a:xfrm>
            <a:off x="4479981" y="206987"/>
            <a:ext cx="1159760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Oil Storage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Installation</a:t>
            </a:r>
          </a:p>
        </p:txBody>
      </p:sp>
      <p:sp>
        <p:nvSpPr>
          <p:cNvPr id="10" name="TextBox 13">
            <a:extLst>
              <a:ext uri="{FF2B5EF4-FFF2-40B4-BE49-F238E27FC236}">
                <a16:creationId xmlns:a16="http://schemas.microsoft.com/office/drawing/2014/main" id="{7C91A68B-505B-4DB7-AC51-860150B4450B}"/>
              </a:ext>
            </a:extLst>
          </p:cNvPr>
          <p:cNvSpPr txBox="1"/>
          <p:nvPr/>
        </p:nvSpPr>
        <p:spPr>
          <a:xfrm>
            <a:off x="7508520" y="501601"/>
            <a:ext cx="1159760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Hamilton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North</a:t>
            </a:r>
          </a:p>
        </p:txBody>
      </p:sp>
      <p:sp>
        <p:nvSpPr>
          <p:cNvPr id="11" name="TextBox 15">
            <a:extLst>
              <a:ext uri="{FF2B5EF4-FFF2-40B4-BE49-F238E27FC236}">
                <a16:creationId xmlns:a16="http://schemas.microsoft.com/office/drawing/2014/main" id="{3C6C3859-5FD4-456F-B891-B3285B6FACC5}"/>
              </a:ext>
            </a:extLst>
          </p:cNvPr>
          <p:cNvSpPr txBox="1"/>
          <p:nvPr/>
        </p:nvSpPr>
        <p:spPr>
          <a:xfrm>
            <a:off x="10703568" y="495839"/>
            <a:ext cx="968505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>
            <a:defPPr>
              <a:defRPr lang="it-IT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1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r>
              <a:rPr lang="en-GB"/>
              <a:t>Hamilton</a:t>
            </a:r>
          </a:p>
          <a:p>
            <a:r>
              <a:rPr lang="en-GB"/>
              <a:t>East</a:t>
            </a:r>
          </a:p>
        </p:txBody>
      </p:sp>
      <p:sp>
        <p:nvSpPr>
          <p:cNvPr id="14" name="TextBox 20">
            <a:extLst>
              <a:ext uri="{FF2B5EF4-FFF2-40B4-BE49-F238E27FC236}">
                <a16:creationId xmlns:a16="http://schemas.microsoft.com/office/drawing/2014/main" id="{D4BFF218-A9ED-48CD-A6C2-A096B41A912E}"/>
              </a:ext>
            </a:extLst>
          </p:cNvPr>
          <p:cNvSpPr txBox="1"/>
          <p:nvPr/>
        </p:nvSpPr>
        <p:spPr>
          <a:xfrm>
            <a:off x="10466340" y="5944584"/>
            <a:ext cx="1299206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 err="1">
                <a:solidFill>
                  <a:srgbClr val="000000"/>
                </a:solidFill>
                <a:uFillTx/>
                <a:latin typeface="Calibri"/>
              </a:rPr>
              <a:t>Connah’s</a:t>
            </a:r>
            <a:r>
              <a:rPr lang="en-GB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Quay</a:t>
            </a:r>
          </a:p>
        </p:txBody>
      </p:sp>
      <p:sp>
        <p:nvSpPr>
          <p:cNvPr id="15" name="TextBox 21">
            <a:extLst>
              <a:ext uri="{FF2B5EF4-FFF2-40B4-BE49-F238E27FC236}">
                <a16:creationId xmlns:a16="http://schemas.microsoft.com/office/drawing/2014/main" id="{A1881EDD-EEC6-49C3-8F64-3FA1FA62526D}"/>
              </a:ext>
            </a:extLst>
          </p:cNvPr>
          <p:cNvSpPr txBox="1"/>
          <p:nvPr/>
        </p:nvSpPr>
        <p:spPr>
          <a:xfrm>
            <a:off x="7833225" y="4691080"/>
            <a:ext cx="1159760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Hamilton</a:t>
            </a:r>
          </a:p>
        </p:txBody>
      </p:sp>
      <p:sp>
        <p:nvSpPr>
          <p:cNvPr id="13" name="TextBox 19">
            <a:extLst>
              <a:ext uri="{FF2B5EF4-FFF2-40B4-BE49-F238E27FC236}">
                <a16:creationId xmlns:a16="http://schemas.microsoft.com/office/drawing/2014/main" id="{2B903D25-CAD7-4291-9EAA-FF7A815D9585}"/>
              </a:ext>
            </a:extLst>
          </p:cNvPr>
          <p:cNvSpPr txBox="1"/>
          <p:nvPr/>
        </p:nvSpPr>
        <p:spPr>
          <a:xfrm>
            <a:off x="4386386" y="5946244"/>
            <a:ext cx="1159760" cy="52321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Point of Ayr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Terminal</a:t>
            </a:r>
          </a:p>
        </p:txBody>
      </p:sp>
      <p:sp>
        <p:nvSpPr>
          <p:cNvPr id="103" name="TextBox 52">
            <a:extLst>
              <a:ext uri="{FF2B5EF4-FFF2-40B4-BE49-F238E27FC236}">
                <a16:creationId xmlns:a16="http://schemas.microsoft.com/office/drawing/2014/main" id="{AB052529-8948-42B2-95FC-1E4A82D512F1}"/>
              </a:ext>
            </a:extLst>
          </p:cNvPr>
          <p:cNvSpPr txBox="1"/>
          <p:nvPr/>
        </p:nvSpPr>
        <p:spPr>
          <a:xfrm>
            <a:off x="802839" y="3850562"/>
            <a:ext cx="2818243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1" i="0" u="none" strike="noStrike" kern="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r>
              <a:rPr lang="en-GB" dirty="0"/>
              <a:t>WP1 OSI towing and final cleaning</a:t>
            </a:r>
          </a:p>
        </p:txBody>
      </p:sp>
      <p:sp>
        <p:nvSpPr>
          <p:cNvPr id="115" name="Rectangle 5">
            <a:extLst>
              <a:ext uri="{FF2B5EF4-FFF2-40B4-BE49-F238E27FC236}">
                <a16:creationId xmlns:a16="http://schemas.microsoft.com/office/drawing/2014/main" id="{299E5A32-159E-4478-8C98-159F16F76E3D}"/>
              </a:ext>
            </a:extLst>
          </p:cNvPr>
          <p:cNvSpPr/>
          <p:nvPr/>
        </p:nvSpPr>
        <p:spPr>
          <a:xfrm>
            <a:off x="321550" y="3870116"/>
            <a:ext cx="556211" cy="28774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8575" cap="flat">
            <a:solidFill>
              <a:schemeClr val="tx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/>
            <a:endParaRPr lang="en-GB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8" name="Rectangle 5">
            <a:extLst>
              <a:ext uri="{FF2B5EF4-FFF2-40B4-BE49-F238E27FC236}">
                <a16:creationId xmlns:a16="http://schemas.microsoft.com/office/drawing/2014/main" id="{C2985A52-5FE1-487B-998D-D8F0B72C83FF}"/>
              </a:ext>
            </a:extLst>
          </p:cNvPr>
          <p:cNvSpPr/>
          <p:nvPr/>
        </p:nvSpPr>
        <p:spPr>
          <a:xfrm>
            <a:off x="303372" y="5213564"/>
            <a:ext cx="556211" cy="287741"/>
          </a:xfrm>
          <a:prstGeom prst="rect">
            <a:avLst/>
          </a:prstGeom>
          <a:solidFill>
            <a:srgbClr val="CFAFE7"/>
          </a:solidFill>
          <a:ln w="28575" cap="flat">
            <a:solidFill>
              <a:srgbClr val="7030A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/>
            <a:endParaRPr lang="en-GB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0" name="TextBox 52">
            <a:extLst>
              <a:ext uri="{FF2B5EF4-FFF2-40B4-BE49-F238E27FC236}">
                <a16:creationId xmlns:a16="http://schemas.microsoft.com/office/drawing/2014/main" id="{AB630921-AC68-423E-BF85-DA4BBD2B583D}"/>
              </a:ext>
            </a:extLst>
          </p:cNvPr>
          <p:cNvSpPr txBox="1"/>
          <p:nvPr/>
        </p:nvSpPr>
        <p:spPr>
          <a:xfrm>
            <a:off x="783332" y="5126994"/>
            <a:ext cx="3046384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1" i="0" u="none" strike="noStrike" kern="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algn="l"/>
            <a:r>
              <a:rPr lang="en-GB" dirty="0"/>
              <a:t>WP 4 Subsea Removal Works Phase 2</a:t>
            </a:r>
          </a:p>
          <a:p>
            <a:pPr algn="l"/>
            <a:r>
              <a:rPr lang="en-GB" dirty="0"/>
              <a:t>incl. disposal</a:t>
            </a:r>
          </a:p>
        </p:txBody>
      </p:sp>
      <p:cxnSp>
        <p:nvCxnSpPr>
          <p:cNvPr id="59" name="Straight Arrow Connector 102">
            <a:extLst>
              <a:ext uri="{FF2B5EF4-FFF2-40B4-BE49-F238E27FC236}">
                <a16:creationId xmlns:a16="http://schemas.microsoft.com/office/drawing/2014/main" id="{4DB142F4-50D9-A057-D1CE-D0BCB880E5C6}"/>
              </a:ext>
            </a:extLst>
          </p:cNvPr>
          <p:cNvCxnSpPr>
            <a:cxnSpLocks/>
          </p:cNvCxnSpPr>
          <p:nvPr/>
        </p:nvCxnSpPr>
        <p:spPr>
          <a:xfrm>
            <a:off x="9728559" y="6269037"/>
            <a:ext cx="789216" cy="0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101" name="Straight Arrow Connector 27">
            <a:extLst>
              <a:ext uri="{FF2B5EF4-FFF2-40B4-BE49-F238E27FC236}">
                <a16:creationId xmlns:a16="http://schemas.microsoft.com/office/drawing/2014/main" id="{9BD611A2-4EDE-6D22-8FA3-FA5A78991B91}"/>
              </a:ext>
            </a:extLst>
          </p:cNvPr>
          <p:cNvCxnSpPr>
            <a:cxnSpLocks/>
          </p:cNvCxnSpPr>
          <p:nvPr/>
        </p:nvCxnSpPr>
        <p:spPr>
          <a:xfrm flipV="1">
            <a:off x="5795565" y="722800"/>
            <a:ext cx="1630450" cy="1429590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10" name="Oval 109">
            <a:extLst>
              <a:ext uri="{FF2B5EF4-FFF2-40B4-BE49-F238E27FC236}">
                <a16:creationId xmlns:a16="http://schemas.microsoft.com/office/drawing/2014/main" id="{BB62A0C1-A2CF-C056-C639-99E24846823D}"/>
              </a:ext>
            </a:extLst>
          </p:cNvPr>
          <p:cNvSpPr/>
          <p:nvPr/>
        </p:nvSpPr>
        <p:spPr>
          <a:xfrm>
            <a:off x="5669331" y="2132429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2583A533-72FF-BA2B-B3B7-7B2153EAFD94}"/>
              </a:ext>
            </a:extLst>
          </p:cNvPr>
          <p:cNvSpPr/>
          <p:nvPr/>
        </p:nvSpPr>
        <p:spPr>
          <a:xfrm>
            <a:off x="9612978" y="6207778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7" name="Straight Arrow Connector 106">
            <a:extLst>
              <a:ext uri="{FF2B5EF4-FFF2-40B4-BE49-F238E27FC236}">
                <a16:creationId xmlns:a16="http://schemas.microsoft.com/office/drawing/2014/main" id="{3A2243D0-640E-259C-C1B4-0D1C3F4B002B}"/>
              </a:ext>
            </a:extLst>
          </p:cNvPr>
          <p:cNvCxnSpPr>
            <a:cxnSpLocks/>
            <a:stCxn id="129" idx="0"/>
          </p:cNvCxnSpPr>
          <p:nvPr/>
        </p:nvCxnSpPr>
        <p:spPr>
          <a:xfrm flipH="1" flipV="1">
            <a:off x="4500453" y="3697886"/>
            <a:ext cx="1250" cy="338444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29" name="Oval 128">
            <a:extLst>
              <a:ext uri="{FF2B5EF4-FFF2-40B4-BE49-F238E27FC236}">
                <a16:creationId xmlns:a16="http://schemas.microsoft.com/office/drawing/2014/main" id="{6280F7A9-0B58-50EC-33A9-B728D5952DEF}"/>
              </a:ext>
            </a:extLst>
          </p:cNvPr>
          <p:cNvSpPr/>
          <p:nvPr/>
        </p:nvSpPr>
        <p:spPr>
          <a:xfrm>
            <a:off x="4432862" y="4036330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8" name="Straight Arrow Connector 132">
            <a:extLst>
              <a:ext uri="{FF2B5EF4-FFF2-40B4-BE49-F238E27FC236}">
                <a16:creationId xmlns:a16="http://schemas.microsoft.com/office/drawing/2014/main" id="{F8D66995-D1B8-A100-518E-EDCF3F960322}"/>
              </a:ext>
            </a:extLst>
          </p:cNvPr>
          <p:cNvCxnSpPr>
            <a:cxnSpLocks/>
          </p:cNvCxnSpPr>
          <p:nvPr/>
        </p:nvCxnSpPr>
        <p:spPr>
          <a:xfrm>
            <a:off x="5848529" y="3922564"/>
            <a:ext cx="1914885" cy="902143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none"/>
          </a:ln>
        </p:spPr>
      </p:cxnSp>
      <p:sp>
        <p:nvSpPr>
          <p:cNvPr id="96" name="Oval 95">
            <a:extLst>
              <a:ext uri="{FF2B5EF4-FFF2-40B4-BE49-F238E27FC236}">
                <a16:creationId xmlns:a16="http://schemas.microsoft.com/office/drawing/2014/main" id="{61BC8BD2-530D-E9CA-CD74-398B11FB75BA}"/>
              </a:ext>
            </a:extLst>
          </p:cNvPr>
          <p:cNvSpPr/>
          <p:nvPr/>
        </p:nvSpPr>
        <p:spPr>
          <a:xfrm>
            <a:off x="5768043" y="3847818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">
            <a:extLst>
              <a:ext uri="{FF2B5EF4-FFF2-40B4-BE49-F238E27FC236}">
                <a16:creationId xmlns:a16="http://schemas.microsoft.com/office/drawing/2014/main" id="{9418458E-84D3-930C-9B66-783CC1ADFD1D}"/>
              </a:ext>
            </a:extLst>
          </p:cNvPr>
          <p:cNvSpPr/>
          <p:nvPr/>
        </p:nvSpPr>
        <p:spPr>
          <a:xfrm>
            <a:off x="4928482" y="1367104"/>
            <a:ext cx="268662" cy="276999"/>
          </a:xfrm>
          <a:prstGeom prst="rect">
            <a:avLst/>
          </a:prstGeom>
          <a:solidFill>
            <a:srgbClr val="CFAFE7"/>
          </a:solidFill>
          <a:ln w="28575" cap="flat">
            <a:solidFill>
              <a:srgbClr val="7030A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/>
            <a:endParaRPr lang="en-GB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0" name="TextBox 78">
            <a:extLst>
              <a:ext uri="{FF2B5EF4-FFF2-40B4-BE49-F238E27FC236}">
                <a16:creationId xmlns:a16="http://schemas.microsoft.com/office/drawing/2014/main" id="{A417DBE2-959F-CE78-E5BF-C5A4FA74523B}"/>
              </a:ext>
            </a:extLst>
          </p:cNvPr>
          <p:cNvSpPr txBox="1"/>
          <p:nvPr/>
        </p:nvSpPr>
        <p:spPr>
          <a:xfrm>
            <a:off x="4388520" y="1363687"/>
            <a:ext cx="563561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PLEM</a:t>
            </a:r>
          </a:p>
        </p:txBody>
      </p:sp>
      <p:sp>
        <p:nvSpPr>
          <p:cNvPr id="102" name="TextBox 78">
            <a:extLst>
              <a:ext uri="{FF2B5EF4-FFF2-40B4-BE49-F238E27FC236}">
                <a16:creationId xmlns:a16="http://schemas.microsoft.com/office/drawing/2014/main" id="{8E41E1C9-63E7-6E65-E478-573D3A61F894}"/>
              </a:ext>
            </a:extLst>
          </p:cNvPr>
          <p:cNvSpPr txBox="1"/>
          <p:nvPr/>
        </p:nvSpPr>
        <p:spPr>
          <a:xfrm>
            <a:off x="5075041" y="1109600"/>
            <a:ext cx="595736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>
                <a:solidFill>
                  <a:srgbClr val="000000"/>
                </a:solidFill>
                <a:latin typeface="Calibri"/>
              </a:rPr>
              <a:t>Riser</a:t>
            </a:r>
            <a:endParaRPr lang="en-GB" sz="1200" b="1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28" name="Straight Arrow Connector 23">
            <a:extLst>
              <a:ext uri="{FF2B5EF4-FFF2-40B4-BE49-F238E27FC236}">
                <a16:creationId xmlns:a16="http://schemas.microsoft.com/office/drawing/2014/main" id="{ACEC3934-4696-E609-9899-5549353669F9}"/>
              </a:ext>
            </a:extLst>
          </p:cNvPr>
          <p:cNvCxnSpPr>
            <a:cxnSpLocks/>
          </p:cNvCxnSpPr>
          <p:nvPr/>
        </p:nvCxnSpPr>
        <p:spPr>
          <a:xfrm>
            <a:off x="163408" y="1052484"/>
            <a:ext cx="448948" cy="0"/>
          </a:xfrm>
          <a:prstGeom prst="straightConnector1">
            <a:avLst/>
          </a:prstGeom>
          <a:noFill/>
          <a:ln w="28575" cap="flat">
            <a:solidFill>
              <a:srgbClr val="CFAFE7"/>
            </a:solidFill>
            <a:prstDash val="solid"/>
            <a:miter/>
            <a:headEnd type="arrow"/>
          </a:ln>
        </p:spPr>
      </p:cxnSp>
      <p:sp>
        <p:nvSpPr>
          <p:cNvPr id="132" name="TextBox 52">
            <a:extLst>
              <a:ext uri="{FF2B5EF4-FFF2-40B4-BE49-F238E27FC236}">
                <a16:creationId xmlns:a16="http://schemas.microsoft.com/office/drawing/2014/main" id="{F422A95E-4AD5-4732-197D-C8A6F7BEE29E}"/>
              </a:ext>
            </a:extLst>
          </p:cNvPr>
          <p:cNvSpPr txBox="1"/>
          <p:nvPr/>
        </p:nvSpPr>
        <p:spPr>
          <a:xfrm>
            <a:off x="551731" y="900021"/>
            <a:ext cx="3037736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Pipeline / cable sections t</a:t>
            </a:r>
            <a:r>
              <a:rPr lang="en-GB" sz="1200" b="1">
                <a:solidFill>
                  <a:srgbClr val="000000"/>
                </a:solidFill>
                <a:latin typeface="Calibri"/>
              </a:rPr>
              <a:t>hat may be removed partially or totally, </a:t>
            </a: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subject to CA</a:t>
            </a:r>
            <a:endParaRPr lang="en-GB" sz="1200" b="1">
              <a:solidFill>
                <a:srgbClr val="000000"/>
              </a:solidFill>
              <a:latin typeface="Calibri"/>
            </a:endParaRPr>
          </a:p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Under WP5 Subsea Removal Works Ph.2</a:t>
            </a:r>
          </a:p>
        </p:txBody>
      </p:sp>
      <p:cxnSp>
        <p:nvCxnSpPr>
          <p:cNvPr id="140" name="Straight Arrow Connector 23">
            <a:extLst>
              <a:ext uri="{FF2B5EF4-FFF2-40B4-BE49-F238E27FC236}">
                <a16:creationId xmlns:a16="http://schemas.microsoft.com/office/drawing/2014/main" id="{06E9354F-60B7-E15C-A1DC-09B9DA7EDCE6}"/>
              </a:ext>
            </a:extLst>
          </p:cNvPr>
          <p:cNvCxnSpPr>
            <a:cxnSpLocks/>
          </p:cNvCxnSpPr>
          <p:nvPr/>
        </p:nvCxnSpPr>
        <p:spPr>
          <a:xfrm>
            <a:off x="1508783" y="2796335"/>
            <a:ext cx="448948" cy="0"/>
          </a:xfrm>
          <a:prstGeom prst="straightConnector1">
            <a:avLst/>
          </a:prstGeom>
          <a:noFill/>
          <a:ln w="28575" cap="flat">
            <a:solidFill>
              <a:srgbClr val="7030A0"/>
            </a:solidFill>
            <a:prstDash val="solid"/>
            <a:miter/>
            <a:headEnd type="arrow"/>
          </a:ln>
        </p:spPr>
      </p:cxnSp>
      <p:sp>
        <p:nvSpPr>
          <p:cNvPr id="134" name="Oval 133">
            <a:extLst>
              <a:ext uri="{FF2B5EF4-FFF2-40B4-BE49-F238E27FC236}">
                <a16:creationId xmlns:a16="http://schemas.microsoft.com/office/drawing/2014/main" id="{5B9E0B66-5CD2-CB36-3144-82B4D153DCB9}"/>
              </a:ext>
            </a:extLst>
          </p:cNvPr>
          <p:cNvSpPr/>
          <p:nvPr/>
        </p:nvSpPr>
        <p:spPr>
          <a:xfrm>
            <a:off x="1944061" y="2730144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1" name="Straight Arrow Connector 23">
            <a:extLst>
              <a:ext uri="{FF2B5EF4-FFF2-40B4-BE49-F238E27FC236}">
                <a16:creationId xmlns:a16="http://schemas.microsoft.com/office/drawing/2014/main" id="{51F34FB9-FA27-EF31-4BBD-443419E7AE09}"/>
              </a:ext>
            </a:extLst>
          </p:cNvPr>
          <p:cNvCxnSpPr>
            <a:cxnSpLocks/>
          </p:cNvCxnSpPr>
          <p:nvPr/>
        </p:nvCxnSpPr>
        <p:spPr>
          <a:xfrm flipH="1">
            <a:off x="4166136" y="2787750"/>
            <a:ext cx="264044" cy="1417"/>
          </a:xfrm>
          <a:prstGeom prst="straightConnector1">
            <a:avLst/>
          </a:prstGeom>
          <a:noFill/>
          <a:ln w="28575" cap="flat">
            <a:solidFill>
              <a:srgbClr val="7030A0"/>
            </a:solidFill>
            <a:prstDash val="solid"/>
            <a:miter/>
            <a:headEnd type="none"/>
          </a:ln>
        </p:spPr>
      </p:cxnSp>
      <p:sp>
        <p:nvSpPr>
          <p:cNvPr id="137" name="Oval 136">
            <a:extLst>
              <a:ext uri="{FF2B5EF4-FFF2-40B4-BE49-F238E27FC236}">
                <a16:creationId xmlns:a16="http://schemas.microsoft.com/office/drawing/2014/main" id="{499E918B-83B6-8098-3AB8-2DE8FDC6F8BB}"/>
              </a:ext>
            </a:extLst>
          </p:cNvPr>
          <p:cNvSpPr/>
          <p:nvPr/>
        </p:nvSpPr>
        <p:spPr>
          <a:xfrm>
            <a:off x="4052478" y="2723661"/>
            <a:ext cx="137682" cy="131429"/>
          </a:xfrm>
          <a:prstGeom prst="ellipse">
            <a:avLst/>
          </a:prstGeom>
          <a:noFill/>
          <a:ln w="28575" cap="flat">
            <a:solidFill>
              <a:srgbClr val="7030A0"/>
            </a:solidFill>
            <a:prstDash val="solid"/>
            <a:miter/>
            <a:headEnd type="none"/>
          </a:ln>
        </p:spPr>
        <p:txBody>
          <a:bodyPr rtlCol="0" anchor="ctr"/>
          <a:lstStyle/>
          <a:p>
            <a:pPr algn="ctr"/>
            <a:endParaRPr lang="en-GB">
              <a:solidFill>
                <a:srgbClr val="7030A0"/>
              </a:solidFill>
            </a:endParaRPr>
          </a:p>
        </p:txBody>
      </p:sp>
      <p:cxnSp>
        <p:nvCxnSpPr>
          <p:cNvPr id="156" name="Straight Arrow Connector 23">
            <a:extLst>
              <a:ext uri="{FF2B5EF4-FFF2-40B4-BE49-F238E27FC236}">
                <a16:creationId xmlns:a16="http://schemas.microsoft.com/office/drawing/2014/main" id="{6263FC07-A3A0-984C-6A78-F41DE7C7396A}"/>
              </a:ext>
            </a:extLst>
          </p:cNvPr>
          <p:cNvCxnSpPr>
            <a:cxnSpLocks/>
          </p:cNvCxnSpPr>
          <p:nvPr/>
        </p:nvCxnSpPr>
        <p:spPr>
          <a:xfrm flipH="1">
            <a:off x="4168823" y="3156629"/>
            <a:ext cx="264044" cy="1417"/>
          </a:xfrm>
          <a:prstGeom prst="straightConnector1">
            <a:avLst/>
          </a:prstGeom>
          <a:noFill/>
          <a:ln w="28575" cap="flat">
            <a:solidFill>
              <a:srgbClr val="7030A0"/>
            </a:solidFill>
            <a:prstDash val="solid"/>
            <a:miter/>
            <a:headEnd type="none"/>
          </a:ln>
        </p:spPr>
      </p:cxnSp>
      <p:cxnSp>
        <p:nvCxnSpPr>
          <p:cNvPr id="158" name="Straight Arrow Connector 23">
            <a:extLst>
              <a:ext uri="{FF2B5EF4-FFF2-40B4-BE49-F238E27FC236}">
                <a16:creationId xmlns:a16="http://schemas.microsoft.com/office/drawing/2014/main" id="{B740FC7A-57DF-088F-291A-3353046B407D}"/>
              </a:ext>
            </a:extLst>
          </p:cNvPr>
          <p:cNvCxnSpPr>
            <a:cxnSpLocks/>
          </p:cNvCxnSpPr>
          <p:nvPr/>
        </p:nvCxnSpPr>
        <p:spPr>
          <a:xfrm flipH="1">
            <a:off x="4163689" y="3518610"/>
            <a:ext cx="264044" cy="1417"/>
          </a:xfrm>
          <a:prstGeom prst="straightConnector1">
            <a:avLst/>
          </a:prstGeom>
          <a:noFill/>
          <a:ln w="28575" cap="flat">
            <a:solidFill>
              <a:srgbClr val="7030A0"/>
            </a:solidFill>
            <a:prstDash val="solid"/>
            <a:miter/>
            <a:headEnd type="none"/>
          </a:ln>
        </p:spPr>
      </p:cxnSp>
      <p:sp>
        <p:nvSpPr>
          <p:cNvPr id="139" name="Oval 138">
            <a:extLst>
              <a:ext uri="{FF2B5EF4-FFF2-40B4-BE49-F238E27FC236}">
                <a16:creationId xmlns:a16="http://schemas.microsoft.com/office/drawing/2014/main" id="{4F24F2CC-66C7-AE7B-8478-A7BD76CB2FCC}"/>
              </a:ext>
            </a:extLst>
          </p:cNvPr>
          <p:cNvSpPr/>
          <p:nvPr/>
        </p:nvSpPr>
        <p:spPr>
          <a:xfrm>
            <a:off x="4037238" y="3454615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7030A0"/>
              </a:solidFill>
            </a:endParaRPr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871F805D-6762-EB96-A921-241B6C69FFC7}"/>
              </a:ext>
            </a:extLst>
          </p:cNvPr>
          <p:cNvSpPr/>
          <p:nvPr/>
        </p:nvSpPr>
        <p:spPr>
          <a:xfrm>
            <a:off x="4044858" y="3091122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7030A0"/>
              </a:solidFill>
            </a:endParaRPr>
          </a:p>
        </p:txBody>
      </p:sp>
      <p:cxnSp>
        <p:nvCxnSpPr>
          <p:cNvPr id="159" name="Straight Arrow Connector 23">
            <a:extLst>
              <a:ext uri="{FF2B5EF4-FFF2-40B4-BE49-F238E27FC236}">
                <a16:creationId xmlns:a16="http://schemas.microsoft.com/office/drawing/2014/main" id="{7FBE8A9E-EF3C-CB4F-BD50-F7D921FC9C5E}"/>
              </a:ext>
            </a:extLst>
          </p:cNvPr>
          <p:cNvCxnSpPr>
            <a:cxnSpLocks/>
          </p:cNvCxnSpPr>
          <p:nvPr/>
        </p:nvCxnSpPr>
        <p:spPr>
          <a:xfrm>
            <a:off x="1503071" y="3147811"/>
            <a:ext cx="448948" cy="0"/>
          </a:xfrm>
          <a:prstGeom prst="straightConnector1">
            <a:avLst/>
          </a:prstGeom>
          <a:noFill/>
          <a:ln w="28575" cap="flat">
            <a:solidFill>
              <a:srgbClr val="7030A0"/>
            </a:solidFill>
            <a:prstDash val="solid"/>
            <a:miter/>
            <a:headEnd type="arrow"/>
          </a:ln>
        </p:spPr>
      </p:cxnSp>
      <p:cxnSp>
        <p:nvCxnSpPr>
          <p:cNvPr id="160" name="Straight Arrow Connector 23">
            <a:extLst>
              <a:ext uri="{FF2B5EF4-FFF2-40B4-BE49-F238E27FC236}">
                <a16:creationId xmlns:a16="http://schemas.microsoft.com/office/drawing/2014/main" id="{49FE73E3-F572-132C-DB64-132B622FAE37}"/>
              </a:ext>
            </a:extLst>
          </p:cNvPr>
          <p:cNvCxnSpPr>
            <a:cxnSpLocks/>
          </p:cNvCxnSpPr>
          <p:nvPr/>
        </p:nvCxnSpPr>
        <p:spPr>
          <a:xfrm>
            <a:off x="1495113" y="3521467"/>
            <a:ext cx="448948" cy="0"/>
          </a:xfrm>
          <a:prstGeom prst="straightConnector1">
            <a:avLst/>
          </a:prstGeom>
          <a:noFill/>
          <a:ln w="28575" cap="flat">
            <a:solidFill>
              <a:srgbClr val="7030A0"/>
            </a:solidFill>
            <a:prstDash val="solid"/>
            <a:miter/>
            <a:headEnd type="arrow"/>
          </a:ln>
        </p:spPr>
      </p:cxnSp>
      <p:sp>
        <p:nvSpPr>
          <p:cNvPr id="135" name="Oval 134">
            <a:extLst>
              <a:ext uri="{FF2B5EF4-FFF2-40B4-BE49-F238E27FC236}">
                <a16:creationId xmlns:a16="http://schemas.microsoft.com/office/drawing/2014/main" id="{B46724FD-005F-12B6-C029-EE28012EBCC0}"/>
              </a:ext>
            </a:extLst>
          </p:cNvPr>
          <p:cNvSpPr/>
          <p:nvPr/>
        </p:nvSpPr>
        <p:spPr>
          <a:xfrm>
            <a:off x="1939298" y="3084196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0DEEE620-395E-F270-FB98-597CCF7AC2F5}"/>
              </a:ext>
            </a:extLst>
          </p:cNvPr>
          <p:cNvSpPr/>
          <p:nvPr/>
        </p:nvSpPr>
        <p:spPr>
          <a:xfrm>
            <a:off x="1944061" y="3451605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3" name="Straight Arrow Connector 23">
            <a:extLst>
              <a:ext uri="{FF2B5EF4-FFF2-40B4-BE49-F238E27FC236}">
                <a16:creationId xmlns:a16="http://schemas.microsoft.com/office/drawing/2014/main" id="{C958FD62-9EFD-6C4D-CB32-1BD5C70BD646}"/>
              </a:ext>
            </a:extLst>
          </p:cNvPr>
          <p:cNvCxnSpPr>
            <a:cxnSpLocks/>
          </p:cNvCxnSpPr>
          <p:nvPr/>
        </p:nvCxnSpPr>
        <p:spPr>
          <a:xfrm>
            <a:off x="150708" y="1703359"/>
            <a:ext cx="448948" cy="0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arrow"/>
          </a:ln>
        </p:spPr>
      </p:cxnSp>
      <p:sp>
        <p:nvSpPr>
          <p:cNvPr id="164" name="TextBox 52">
            <a:extLst>
              <a:ext uri="{FF2B5EF4-FFF2-40B4-BE49-F238E27FC236}">
                <a16:creationId xmlns:a16="http://schemas.microsoft.com/office/drawing/2014/main" id="{5A673C66-937B-C0B8-61EF-6F9249280C6D}"/>
              </a:ext>
            </a:extLst>
          </p:cNvPr>
          <p:cNvSpPr txBox="1"/>
          <p:nvPr/>
        </p:nvSpPr>
        <p:spPr>
          <a:xfrm>
            <a:off x="603311" y="1570466"/>
            <a:ext cx="3053939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Pipeline / cable sections not part of Phase 2</a:t>
            </a:r>
          </a:p>
        </p:txBody>
      </p:sp>
      <p:cxnSp>
        <p:nvCxnSpPr>
          <p:cNvPr id="168" name="Straight Arrow Connector 23">
            <a:extLst>
              <a:ext uri="{FF2B5EF4-FFF2-40B4-BE49-F238E27FC236}">
                <a16:creationId xmlns:a16="http://schemas.microsoft.com/office/drawing/2014/main" id="{AA35EB64-13DE-61D9-E94A-9E535E0E38F7}"/>
              </a:ext>
            </a:extLst>
          </p:cNvPr>
          <p:cNvCxnSpPr>
            <a:cxnSpLocks/>
            <a:endCxn id="123" idx="0"/>
          </p:cNvCxnSpPr>
          <p:nvPr/>
        </p:nvCxnSpPr>
        <p:spPr>
          <a:xfrm>
            <a:off x="4929178" y="3697886"/>
            <a:ext cx="0" cy="335562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arrow"/>
          </a:ln>
        </p:spPr>
      </p:cxnSp>
      <p:cxnSp>
        <p:nvCxnSpPr>
          <p:cNvPr id="174" name="Straight Arrow Connector 23">
            <a:extLst>
              <a:ext uri="{FF2B5EF4-FFF2-40B4-BE49-F238E27FC236}">
                <a16:creationId xmlns:a16="http://schemas.microsoft.com/office/drawing/2014/main" id="{01A66C6B-8359-5E63-C210-3D10BF424584}"/>
              </a:ext>
            </a:extLst>
          </p:cNvPr>
          <p:cNvCxnSpPr>
            <a:cxnSpLocks/>
          </p:cNvCxnSpPr>
          <p:nvPr/>
        </p:nvCxnSpPr>
        <p:spPr>
          <a:xfrm>
            <a:off x="5391229" y="3697754"/>
            <a:ext cx="0" cy="335562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arrow"/>
          </a:ln>
        </p:spPr>
      </p:cxnSp>
      <p:sp>
        <p:nvSpPr>
          <p:cNvPr id="123" name="Oval 122">
            <a:extLst>
              <a:ext uri="{FF2B5EF4-FFF2-40B4-BE49-F238E27FC236}">
                <a16:creationId xmlns:a16="http://schemas.microsoft.com/office/drawing/2014/main" id="{BF464BCE-5B7B-3CBA-95CB-C8F60EBBDE21}"/>
              </a:ext>
            </a:extLst>
          </p:cNvPr>
          <p:cNvSpPr/>
          <p:nvPr/>
        </p:nvSpPr>
        <p:spPr>
          <a:xfrm>
            <a:off x="4860337" y="4033448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0C648499-65EE-8D52-DC8A-C46EBC67999D}"/>
              </a:ext>
            </a:extLst>
          </p:cNvPr>
          <p:cNvSpPr/>
          <p:nvPr/>
        </p:nvSpPr>
        <p:spPr>
          <a:xfrm>
            <a:off x="5322388" y="4033316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2" name="Straight Arrow Connector 23">
            <a:extLst>
              <a:ext uri="{FF2B5EF4-FFF2-40B4-BE49-F238E27FC236}">
                <a16:creationId xmlns:a16="http://schemas.microsoft.com/office/drawing/2014/main" id="{48EC9528-70BD-42CA-16AD-0E032B8FFE88}"/>
              </a:ext>
            </a:extLst>
          </p:cNvPr>
          <p:cNvCxnSpPr>
            <a:cxnSpLocks/>
          </p:cNvCxnSpPr>
          <p:nvPr/>
        </p:nvCxnSpPr>
        <p:spPr>
          <a:xfrm flipV="1">
            <a:off x="10424970" y="603453"/>
            <a:ext cx="178536" cy="1"/>
          </a:xfrm>
          <a:prstGeom prst="straightConnector1">
            <a:avLst/>
          </a:prstGeom>
          <a:noFill/>
          <a:ln w="28575" cap="flat">
            <a:solidFill>
              <a:srgbClr val="7030A0"/>
            </a:solidFill>
            <a:prstDash val="solid"/>
            <a:miter/>
            <a:headEnd type="none"/>
          </a:ln>
        </p:spPr>
      </p:cxnSp>
      <p:cxnSp>
        <p:nvCxnSpPr>
          <p:cNvPr id="195" name="Straight Arrow Connector 23">
            <a:extLst>
              <a:ext uri="{FF2B5EF4-FFF2-40B4-BE49-F238E27FC236}">
                <a16:creationId xmlns:a16="http://schemas.microsoft.com/office/drawing/2014/main" id="{86DFE242-341B-4BC8-4299-BDD1B4BAE8E4}"/>
              </a:ext>
            </a:extLst>
          </p:cNvPr>
          <p:cNvCxnSpPr>
            <a:cxnSpLocks/>
          </p:cNvCxnSpPr>
          <p:nvPr/>
        </p:nvCxnSpPr>
        <p:spPr>
          <a:xfrm flipV="1">
            <a:off x="10424970" y="940016"/>
            <a:ext cx="178536" cy="1"/>
          </a:xfrm>
          <a:prstGeom prst="straightConnector1">
            <a:avLst/>
          </a:prstGeom>
          <a:noFill/>
          <a:ln w="28575" cap="flat">
            <a:solidFill>
              <a:srgbClr val="7030A0"/>
            </a:solidFill>
            <a:prstDash val="solid"/>
            <a:miter/>
            <a:headEnd type="none"/>
          </a:ln>
        </p:spPr>
      </p:cxnSp>
      <p:sp>
        <p:nvSpPr>
          <p:cNvPr id="182" name="Oval 181">
            <a:extLst>
              <a:ext uri="{FF2B5EF4-FFF2-40B4-BE49-F238E27FC236}">
                <a16:creationId xmlns:a16="http://schemas.microsoft.com/office/drawing/2014/main" id="{DD10612A-9BBF-A9F6-F36D-98FED19AD593}"/>
              </a:ext>
            </a:extLst>
          </p:cNvPr>
          <p:cNvSpPr/>
          <p:nvPr/>
        </p:nvSpPr>
        <p:spPr>
          <a:xfrm>
            <a:off x="10282526" y="537739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5C5C1FED-15B1-4E88-74D7-5BFAC969FE5D}"/>
              </a:ext>
            </a:extLst>
          </p:cNvPr>
          <p:cNvSpPr/>
          <p:nvPr/>
        </p:nvSpPr>
        <p:spPr>
          <a:xfrm>
            <a:off x="10282526" y="874303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6" name="Straight Arrow Connector 66">
            <a:extLst>
              <a:ext uri="{FF2B5EF4-FFF2-40B4-BE49-F238E27FC236}">
                <a16:creationId xmlns:a16="http://schemas.microsoft.com/office/drawing/2014/main" id="{BE96D27B-8EFD-0286-C623-5F96868BEAC4}"/>
              </a:ext>
            </a:extLst>
          </p:cNvPr>
          <p:cNvCxnSpPr>
            <a:cxnSpLocks/>
            <a:endCxn id="180" idx="2"/>
          </p:cNvCxnSpPr>
          <p:nvPr/>
        </p:nvCxnSpPr>
        <p:spPr>
          <a:xfrm>
            <a:off x="8713290" y="603453"/>
            <a:ext cx="238599" cy="2899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arrow"/>
          </a:ln>
        </p:spPr>
      </p:cxnSp>
      <p:cxnSp>
        <p:nvCxnSpPr>
          <p:cNvPr id="199" name="Straight Arrow Connector 66">
            <a:extLst>
              <a:ext uri="{FF2B5EF4-FFF2-40B4-BE49-F238E27FC236}">
                <a16:creationId xmlns:a16="http://schemas.microsoft.com/office/drawing/2014/main" id="{70D75A7E-D32F-60A9-8A9C-63C826C907D2}"/>
              </a:ext>
            </a:extLst>
          </p:cNvPr>
          <p:cNvCxnSpPr>
            <a:cxnSpLocks/>
          </p:cNvCxnSpPr>
          <p:nvPr/>
        </p:nvCxnSpPr>
        <p:spPr>
          <a:xfrm>
            <a:off x="8713290" y="941672"/>
            <a:ext cx="237855" cy="0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arrow"/>
          </a:ln>
        </p:spPr>
      </p:cxnSp>
      <p:sp>
        <p:nvSpPr>
          <p:cNvPr id="180" name="Oval 179">
            <a:extLst>
              <a:ext uri="{FF2B5EF4-FFF2-40B4-BE49-F238E27FC236}">
                <a16:creationId xmlns:a16="http://schemas.microsoft.com/office/drawing/2014/main" id="{2544D8C1-B209-AAA4-54DA-603D541FB161}"/>
              </a:ext>
            </a:extLst>
          </p:cNvPr>
          <p:cNvSpPr/>
          <p:nvPr/>
        </p:nvSpPr>
        <p:spPr>
          <a:xfrm>
            <a:off x="8951889" y="540637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050F52E7-7010-76A2-71BE-1DDD8FA34BD0}"/>
              </a:ext>
            </a:extLst>
          </p:cNvPr>
          <p:cNvSpPr/>
          <p:nvPr/>
        </p:nvSpPr>
        <p:spPr>
          <a:xfrm>
            <a:off x="8956419" y="873059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2" name="TextBox 78">
            <a:extLst>
              <a:ext uri="{FF2B5EF4-FFF2-40B4-BE49-F238E27FC236}">
                <a16:creationId xmlns:a16="http://schemas.microsoft.com/office/drawing/2014/main" id="{55DADFA9-8956-5DCC-D85A-3EAE0F6802CC}"/>
              </a:ext>
            </a:extLst>
          </p:cNvPr>
          <p:cNvSpPr txBox="1"/>
          <p:nvPr/>
        </p:nvSpPr>
        <p:spPr>
          <a:xfrm>
            <a:off x="9385009" y="6344561"/>
            <a:ext cx="563561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Flint Tie-In</a:t>
            </a:r>
          </a:p>
        </p:txBody>
      </p:sp>
      <p:cxnSp>
        <p:nvCxnSpPr>
          <p:cNvPr id="205" name="Straight Arrow Connector 132">
            <a:extLst>
              <a:ext uri="{FF2B5EF4-FFF2-40B4-BE49-F238E27FC236}">
                <a16:creationId xmlns:a16="http://schemas.microsoft.com/office/drawing/2014/main" id="{AFBBC4FB-02BC-2399-E909-868D3FE48E10}"/>
              </a:ext>
            </a:extLst>
          </p:cNvPr>
          <p:cNvCxnSpPr>
            <a:cxnSpLocks/>
          </p:cNvCxnSpPr>
          <p:nvPr/>
        </p:nvCxnSpPr>
        <p:spPr>
          <a:xfrm>
            <a:off x="5603569" y="6271908"/>
            <a:ext cx="351506" cy="0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arrow"/>
          </a:ln>
        </p:spPr>
      </p:cxnSp>
      <p:sp>
        <p:nvSpPr>
          <p:cNvPr id="203" name="Oval 202">
            <a:extLst>
              <a:ext uri="{FF2B5EF4-FFF2-40B4-BE49-F238E27FC236}">
                <a16:creationId xmlns:a16="http://schemas.microsoft.com/office/drawing/2014/main" id="{7A8A3AE8-4627-4F58-FA7A-74B4CD429ED4}"/>
              </a:ext>
            </a:extLst>
          </p:cNvPr>
          <p:cNvSpPr/>
          <p:nvPr/>
        </p:nvSpPr>
        <p:spPr>
          <a:xfrm>
            <a:off x="5964600" y="6206193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id="{04ED4486-5585-D4EA-4107-5EBC01AC720D}"/>
              </a:ext>
            </a:extLst>
          </p:cNvPr>
          <p:cNvSpPr/>
          <p:nvPr/>
        </p:nvSpPr>
        <p:spPr>
          <a:xfrm>
            <a:off x="4849742" y="5339051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0" name="Oval 209">
            <a:extLst>
              <a:ext uri="{FF2B5EF4-FFF2-40B4-BE49-F238E27FC236}">
                <a16:creationId xmlns:a16="http://schemas.microsoft.com/office/drawing/2014/main" id="{CA2EC7E0-DAE3-D2FC-95DF-06130FF0DE35}"/>
              </a:ext>
            </a:extLst>
          </p:cNvPr>
          <p:cNvSpPr/>
          <p:nvPr/>
        </p:nvSpPr>
        <p:spPr>
          <a:xfrm>
            <a:off x="5318487" y="5351414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0" name="Straight Arrow Connector 23">
            <a:extLst>
              <a:ext uri="{FF2B5EF4-FFF2-40B4-BE49-F238E27FC236}">
                <a16:creationId xmlns:a16="http://schemas.microsoft.com/office/drawing/2014/main" id="{1F0043D9-FE1A-3EA5-507C-D256EBCA6C90}"/>
              </a:ext>
            </a:extLst>
          </p:cNvPr>
          <p:cNvCxnSpPr>
            <a:cxnSpLocks/>
            <a:endCxn id="208" idx="4"/>
          </p:cNvCxnSpPr>
          <p:nvPr/>
        </p:nvCxnSpPr>
        <p:spPr>
          <a:xfrm flipV="1">
            <a:off x="4496026" y="5473125"/>
            <a:ext cx="0" cy="250095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arrow"/>
          </a:ln>
        </p:spPr>
      </p:cxnSp>
      <p:sp>
        <p:nvSpPr>
          <p:cNvPr id="208" name="Oval 207">
            <a:extLst>
              <a:ext uri="{FF2B5EF4-FFF2-40B4-BE49-F238E27FC236}">
                <a16:creationId xmlns:a16="http://schemas.microsoft.com/office/drawing/2014/main" id="{17919FCF-B5E7-B639-ECE5-4314B6257D0B}"/>
              </a:ext>
            </a:extLst>
          </p:cNvPr>
          <p:cNvSpPr/>
          <p:nvPr/>
        </p:nvSpPr>
        <p:spPr>
          <a:xfrm>
            <a:off x="4427185" y="5341696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7" name="Straight Arrow Connector 106">
            <a:extLst>
              <a:ext uri="{FF2B5EF4-FFF2-40B4-BE49-F238E27FC236}">
                <a16:creationId xmlns:a16="http://schemas.microsoft.com/office/drawing/2014/main" id="{3786195C-5BED-E711-49A3-87C8992C29D3}"/>
              </a:ext>
            </a:extLst>
          </p:cNvPr>
          <p:cNvCxnSpPr>
            <a:cxnSpLocks/>
          </p:cNvCxnSpPr>
          <p:nvPr/>
        </p:nvCxnSpPr>
        <p:spPr>
          <a:xfrm flipH="1" flipV="1">
            <a:off x="5695356" y="3685256"/>
            <a:ext cx="191652" cy="92455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24" name="Oval 223">
            <a:extLst>
              <a:ext uri="{FF2B5EF4-FFF2-40B4-BE49-F238E27FC236}">
                <a16:creationId xmlns:a16="http://schemas.microsoft.com/office/drawing/2014/main" id="{5D73207B-3250-E254-18CD-B05CD805F3D1}"/>
              </a:ext>
            </a:extLst>
          </p:cNvPr>
          <p:cNvSpPr/>
          <p:nvPr/>
        </p:nvSpPr>
        <p:spPr>
          <a:xfrm>
            <a:off x="5843081" y="3734107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1" name="Straight Arrow Connector 106">
            <a:extLst>
              <a:ext uri="{FF2B5EF4-FFF2-40B4-BE49-F238E27FC236}">
                <a16:creationId xmlns:a16="http://schemas.microsoft.com/office/drawing/2014/main" id="{8AB96328-5C4F-E871-C9D6-6CD388E2C068}"/>
              </a:ext>
            </a:extLst>
          </p:cNvPr>
          <p:cNvCxnSpPr>
            <a:cxnSpLocks/>
            <a:stCxn id="107" idx="3"/>
          </p:cNvCxnSpPr>
          <p:nvPr/>
        </p:nvCxnSpPr>
        <p:spPr>
          <a:xfrm flipH="1">
            <a:off x="5686212" y="2441202"/>
            <a:ext cx="143269" cy="127574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07" name="Oval 106">
            <a:extLst>
              <a:ext uri="{FF2B5EF4-FFF2-40B4-BE49-F238E27FC236}">
                <a16:creationId xmlns:a16="http://schemas.microsoft.com/office/drawing/2014/main" id="{C4C60632-4357-4EA3-6D8E-363833E3CC80}"/>
              </a:ext>
            </a:extLst>
          </p:cNvPr>
          <p:cNvSpPr/>
          <p:nvPr/>
        </p:nvSpPr>
        <p:spPr>
          <a:xfrm>
            <a:off x="5809318" y="2329020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5" name="Straight Arrow Connector 23">
            <a:extLst>
              <a:ext uri="{FF2B5EF4-FFF2-40B4-BE49-F238E27FC236}">
                <a16:creationId xmlns:a16="http://schemas.microsoft.com/office/drawing/2014/main" id="{BF00B254-E410-0069-3A42-592B23635BF8}"/>
              </a:ext>
            </a:extLst>
          </p:cNvPr>
          <p:cNvCxnSpPr>
            <a:cxnSpLocks/>
          </p:cNvCxnSpPr>
          <p:nvPr/>
        </p:nvCxnSpPr>
        <p:spPr>
          <a:xfrm flipV="1">
            <a:off x="1526170" y="2348267"/>
            <a:ext cx="232477" cy="210683"/>
          </a:xfrm>
          <a:prstGeom prst="straightConnector1">
            <a:avLst/>
          </a:prstGeom>
          <a:noFill/>
          <a:ln w="28575" cap="flat">
            <a:solidFill>
              <a:srgbClr val="7030A0"/>
            </a:solidFill>
            <a:prstDash val="solid"/>
            <a:miter/>
            <a:headEnd type="none"/>
          </a:ln>
        </p:spPr>
      </p:cxnSp>
      <p:cxnSp>
        <p:nvCxnSpPr>
          <p:cNvPr id="238" name="Straight Arrow Connector 23">
            <a:extLst>
              <a:ext uri="{FF2B5EF4-FFF2-40B4-BE49-F238E27FC236}">
                <a16:creationId xmlns:a16="http://schemas.microsoft.com/office/drawing/2014/main" id="{CCA64061-0529-0F56-BD0A-3D7B86FAC572}"/>
              </a:ext>
            </a:extLst>
          </p:cNvPr>
          <p:cNvCxnSpPr>
            <a:cxnSpLocks/>
            <a:endCxn id="246" idx="5"/>
          </p:cNvCxnSpPr>
          <p:nvPr/>
        </p:nvCxnSpPr>
        <p:spPr>
          <a:xfrm flipH="1" flipV="1">
            <a:off x="4240050" y="2422673"/>
            <a:ext cx="208111" cy="169107"/>
          </a:xfrm>
          <a:prstGeom prst="straightConnector1">
            <a:avLst/>
          </a:prstGeom>
          <a:noFill/>
          <a:ln w="28575" cap="flat">
            <a:solidFill>
              <a:srgbClr val="7030A0"/>
            </a:solidFill>
            <a:prstDash val="solid"/>
            <a:miter/>
            <a:headEnd type="none"/>
          </a:ln>
        </p:spPr>
      </p:cxnSp>
      <p:sp>
        <p:nvSpPr>
          <p:cNvPr id="244" name="Freeform: Shape 243">
            <a:extLst>
              <a:ext uri="{FF2B5EF4-FFF2-40B4-BE49-F238E27FC236}">
                <a16:creationId xmlns:a16="http://schemas.microsoft.com/office/drawing/2014/main" id="{B001B267-B70A-7A20-CC8F-AA5F309186A3}"/>
              </a:ext>
            </a:extLst>
          </p:cNvPr>
          <p:cNvSpPr/>
          <p:nvPr/>
        </p:nvSpPr>
        <p:spPr>
          <a:xfrm>
            <a:off x="1737360" y="2159541"/>
            <a:ext cx="2409825" cy="200754"/>
          </a:xfrm>
          <a:custGeom>
            <a:avLst/>
            <a:gdLst>
              <a:gd name="connsiteX0" fmla="*/ 0 w 2409825"/>
              <a:gd name="connsiteY0" fmla="*/ 200754 h 200754"/>
              <a:gd name="connsiteX1" fmla="*/ 219075 w 2409825"/>
              <a:gd name="connsiteY1" fmla="*/ 95979 h 200754"/>
              <a:gd name="connsiteX2" fmla="*/ 495300 w 2409825"/>
              <a:gd name="connsiteY2" fmla="*/ 29304 h 200754"/>
              <a:gd name="connsiteX3" fmla="*/ 1019175 w 2409825"/>
              <a:gd name="connsiteY3" fmla="*/ 10254 h 200754"/>
              <a:gd name="connsiteX4" fmla="*/ 1600200 w 2409825"/>
              <a:gd name="connsiteY4" fmla="*/ 729 h 200754"/>
              <a:gd name="connsiteX5" fmla="*/ 2085975 w 2409825"/>
              <a:gd name="connsiteY5" fmla="*/ 29304 h 200754"/>
              <a:gd name="connsiteX6" fmla="*/ 2343150 w 2409825"/>
              <a:gd name="connsiteY6" fmla="*/ 115029 h 200754"/>
              <a:gd name="connsiteX7" fmla="*/ 2409825 w 2409825"/>
              <a:gd name="connsiteY7" fmla="*/ 181704 h 200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09825" h="200754">
                <a:moveTo>
                  <a:pt x="0" y="200754"/>
                </a:moveTo>
                <a:cubicBezTo>
                  <a:pt x="68262" y="162654"/>
                  <a:pt x="136525" y="124554"/>
                  <a:pt x="219075" y="95979"/>
                </a:cubicBezTo>
                <a:cubicBezTo>
                  <a:pt x="301625" y="67404"/>
                  <a:pt x="361950" y="43592"/>
                  <a:pt x="495300" y="29304"/>
                </a:cubicBezTo>
                <a:cubicBezTo>
                  <a:pt x="628650" y="15016"/>
                  <a:pt x="1019175" y="10254"/>
                  <a:pt x="1019175" y="10254"/>
                </a:cubicBezTo>
                <a:cubicBezTo>
                  <a:pt x="1203325" y="5492"/>
                  <a:pt x="1422400" y="-2446"/>
                  <a:pt x="1600200" y="729"/>
                </a:cubicBezTo>
                <a:cubicBezTo>
                  <a:pt x="1778000" y="3904"/>
                  <a:pt x="1962150" y="10254"/>
                  <a:pt x="2085975" y="29304"/>
                </a:cubicBezTo>
                <a:cubicBezTo>
                  <a:pt x="2209800" y="48354"/>
                  <a:pt x="2289175" y="89629"/>
                  <a:pt x="2343150" y="115029"/>
                </a:cubicBezTo>
                <a:cubicBezTo>
                  <a:pt x="2397125" y="140429"/>
                  <a:pt x="2409825" y="181704"/>
                  <a:pt x="2409825" y="181704"/>
                </a:cubicBezTo>
              </a:path>
            </a:pathLst>
          </a:custGeom>
          <a:noFill/>
          <a:ln w="28575" cap="flat">
            <a:solidFill>
              <a:srgbClr val="CFAFE7"/>
            </a:solidFill>
            <a:prstDash val="solid"/>
            <a:miter/>
            <a:tailEnd type="none"/>
          </a:ln>
        </p:spPr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5" name="Oval 244">
            <a:extLst>
              <a:ext uri="{FF2B5EF4-FFF2-40B4-BE49-F238E27FC236}">
                <a16:creationId xmlns:a16="http://schemas.microsoft.com/office/drawing/2014/main" id="{081F41A7-FEC6-125A-180B-EFF89E8E42CB}"/>
              </a:ext>
            </a:extLst>
          </p:cNvPr>
          <p:cNvSpPr/>
          <p:nvPr/>
        </p:nvSpPr>
        <p:spPr>
          <a:xfrm>
            <a:off x="1688381" y="2282534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7" name="TextBox 78">
            <a:extLst>
              <a:ext uri="{FF2B5EF4-FFF2-40B4-BE49-F238E27FC236}">
                <a16:creationId xmlns:a16="http://schemas.microsoft.com/office/drawing/2014/main" id="{692F6222-7672-6D5A-A7E7-81DCF6907303}"/>
              </a:ext>
            </a:extLst>
          </p:cNvPr>
          <p:cNvSpPr txBox="1"/>
          <p:nvPr/>
        </p:nvSpPr>
        <p:spPr>
          <a:xfrm>
            <a:off x="1985701" y="1906194"/>
            <a:ext cx="2002116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>
                <a:solidFill>
                  <a:srgbClr val="000000"/>
                </a:solidFill>
                <a:latin typeface="Calibri"/>
              </a:rPr>
              <a:t>Control Umbilical PLU2942</a:t>
            </a:r>
            <a:endParaRPr lang="en-GB" sz="1200" b="1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249" name="Straight Arrow Connector 23">
            <a:extLst>
              <a:ext uri="{FF2B5EF4-FFF2-40B4-BE49-F238E27FC236}">
                <a16:creationId xmlns:a16="http://schemas.microsoft.com/office/drawing/2014/main" id="{C2AF396E-D4B5-0076-8DCA-D731770A8173}"/>
              </a:ext>
            </a:extLst>
          </p:cNvPr>
          <p:cNvCxnSpPr>
            <a:cxnSpLocks/>
            <a:endCxn id="253" idx="4"/>
          </p:cNvCxnSpPr>
          <p:nvPr/>
        </p:nvCxnSpPr>
        <p:spPr>
          <a:xfrm flipH="1" flipV="1">
            <a:off x="5250272" y="2334902"/>
            <a:ext cx="1314" cy="228858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none"/>
          </a:ln>
        </p:spPr>
      </p:cxnSp>
      <p:sp>
        <p:nvSpPr>
          <p:cNvPr id="253" name="Oval 252">
            <a:extLst>
              <a:ext uri="{FF2B5EF4-FFF2-40B4-BE49-F238E27FC236}">
                <a16:creationId xmlns:a16="http://schemas.microsoft.com/office/drawing/2014/main" id="{A5340FCC-15E0-AB60-4315-4778551C4E81}"/>
              </a:ext>
            </a:extLst>
          </p:cNvPr>
          <p:cNvSpPr/>
          <p:nvPr/>
        </p:nvSpPr>
        <p:spPr>
          <a:xfrm>
            <a:off x="5181431" y="2203473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6" name="Straight Arrow Connector 23">
            <a:extLst>
              <a:ext uri="{FF2B5EF4-FFF2-40B4-BE49-F238E27FC236}">
                <a16:creationId xmlns:a16="http://schemas.microsoft.com/office/drawing/2014/main" id="{2A9C2B5C-70F7-D296-74A8-CBE0B01C334B}"/>
              </a:ext>
            </a:extLst>
          </p:cNvPr>
          <p:cNvCxnSpPr>
            <a:cxnSpLocks/>
          </p:cNvCxnSpPr>
          <p:nvPr/>
        </p:nvCxnSpPr>
        <p:spPr>
          <a:xfrm flipH="1">
            <a:off x="7101840" y="558682"/>
            <a:ext cx="343730" cy="47932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none"/>
          </a:ln>
        </p:spPr>
      </p:cxnSp>
      <p:sp>
        <p:nvSpPr>
          <p:cNvPr id="259" name="Oval 258">
            <a:extLst>
              <a:ext uri="{FF2B5EF4-FFF2-40B4-BE49-F238E27FC236}">
                <a16:creationId xmlns:a16="http://schemas.microsoft.com/office/drawing/2014/main" id="{A5E304A4-9EED-CE16-8257-BF3DFF744554}"/>
              </a:ext>
            </a:extLst>
          </p:cNvPr>
          <p:cNvSpPr/>
          <p:nvPr/>
        </p:nvSpPr>
        <p:spPr>
          <a:xfrm>
            <a:off x="7041874" y="541540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1" name="TextBox 41">
            <a:extLst>
              <a:ext uri="{FF2B5EF4-FFF2-40B4-BE49-F238E27FC236}">
                <a16:creationId xmlns:a16="http://schemas.microsoft.com/office/drawing/2014/main" id="{C6376E10-BDA0-7074-18CA-49ED9FAD8EB0}"/>
              </a:ext>
            </a:extLst>
          </p:cNvPr>
          <p:cNvSpPr txBox="1"/>
          <p:nvPr/>
        </p:nvSpPr>
        <p:spPr>
          <a:xfrm rot="19094964">
            <a:off x="5150917" y="1050912"/>
            <a:ext cx="1613362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Power Cable</a:t>
            </a:r>
          </a:p>
        </p:txBody>
      </p:sp>
      <p:cxnSp>
        <p:nvCxnSpPr>
          <p:cNvPr id="264" name="Straight Arrow Connector 23">
            <a:extLst>
              <a:ext uri="{FF2B5EF4-FFF2-40B4-BE49-F238E27FC236}">
                <a16:creationId xmlns:a16="http://schemas.microsoft.com/office/drawing/2014/main" id="{3270ADDF-19F9-14BE-2D9F-7AC1520CF721}"/>
              </a:ext>
            </a:extLst>
          </p:cNvPr>
          <p:cNvCxnSpPr>
            <a:cxnSpLocks/>
          </p:cNvCxnSpPr>
          <p:nvPr/>
        </p:nvCxnSpPr>
        <p:spPr>
          <a:xfrm flipH="1">
            <a:off x="9046489" y="4491522"/>
            <a:ext cx="237211" cy="0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none"/>
          </a:ln>
        </p:spPr>
      </p:cxnSp>
      <p:sp>
        <p:nvSpPr>
          <p:cNvPr id="265" name="Oval 264">
            <a:extLst>
              <a:ext uri="{FF2B5EF4-FFF2-40B4-BE49-F238E27FC236}">
                <a16:creationId xmlns:a16="http://schemas.microsoft.com/office/drawing/2014/main" id="{EFE53E5C-09C2-7C3F-DBD8-59F3D124FE99}"/>
              </a:ext>
            </a:extLst>
          </p:cNvPr>
          <p:cNvSpPr/>
          <p:nvPr/>
        </p:nvSpPr>
        <p:spPr>
          <a:xfrm>
            <a:off x="9283700" y="4421246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67" name="Straight Arrow Connector 23">
            <a:extLst>
              <a:ext uri="{FF2B5EF4-FFF2-40B4-BE49-F238E27FC236}">
                <a16:creationId xmlns:a16="http://schemas.microsoft.com/office/drawing/2014/main" id="{5F06EC15-BF49-C918-5F0E-199E12E00542}"/>
              </a:ext>
            </a:extLst>
          </p:cNvPr>
          <p:cNvCxnSpPr>
            <a:cxnSpLocks/>
          </p:cNvCxnSpPr>
          <p:nvPr/>
        </p:nvCxnSpPr>
        <p:spPr>
          <a:xfrm flipV="1">
            <a:off x="10467844" y="3674720"/>
            <a:ext cx="121822" cy="192544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none"/>
          </a:ln>
        </p:spPr>
      </p:cxnSp>
      <p:sp>
        <p:nvSpPr>
          <p:cNvPr id="268" name="Oval 267">
            <a:extLst>
              <a:ext uri="{FF2B5EF4-FFF2-40B4-BE49-F238E27FC236}">
                <a16:creationId xmlns:a16="http://schemas.microsoft.com/office/drawing/2014/main" id="{725A0423-27FD-B306-1A8F-D4C62BCB1627}"/>
              </a:ext>
            </a:extLst>
          </p:cNvPr>
          <p:cNvSpPr/>
          <p:nvPr/>
        </p:nvSpPr>
        <p:spPr>
          <a:xfrm>
            <a:off x="10362231" y="3842087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1" name="Freeform: Shape 270">
            <a:extLst>
              <a:ext uri="{FF2B5EF4-FFF2-40B4-BE49-F238E27FC236}">
                <a16:creationId xmlns:a16="http://schemas.microsoft.com/office/drawing/2014/main" id="{2A560FE4-0D6E-DE89-5C80-7C5C0A76E59E}"/>
              </a:ext>
            </a:extLst>
          </p:cNvPr>
          <p:cNvSpPr/>
          <p:nvPr/>
        </p:nvSpPr>
        <p:spPr>
          <a:xfrm>
            <a:off x="9437370" y="3967480"/>
            <a:ext cx="946150" cy="519849"/>
          </a:xfrm>
          <a:custGeom>
            <a:avLst/>
            <a:gdLst>
              <a:gd name="connsiteX0" fmla="*/ 0 w 946150"/>
              <a:gd name="connsiteY0" fmla="*/ 514350 h 519849"/>
              <a:gd name="connsiteX1" fmla="*/ 133350 w 946150"/>
              <a:gd name="connsiteY1" fmla="*/ 514350 h 519849"/>
              <a:gd name="connsiteX2" fmla="*/ 330200 w 946150"/>
              <a:gd name="connsiteY2" fmla="*/ 457200 h 519849"/>
              <a:gd name="connsiteX3" fmla="*/ 571500 w 946150"/>
              <a:gd name="connsiteY3" fmla="*/ 317500 h 519849"/>
              <a:gd name="connsiteX4" fmla="*/ 749300 w 946150"/>
              <a:gd name="connsiteY4" fmla="*/ 196850 h 519849"/>
              <a:gd name="connsiteX5" fmla="*/ 895350 w 946150"/>
              <a:gd name="connsiteY5" fmla="*/ 57150 h 519849"/>
              <a:gd name="connsiteX6" fmla="*/ 946150 w 946150"/>
              <a:gd name="connsiteY6" fmla="*/ 0 h 519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46150" h="519849">
                <a:moveTo>
                  <a:pt x="0" y="514350"/>
                </a:moveTo>
                <a:cubicBezTo>
                  <a:pt x="39158" y="519112"/>
                  <a:pt x="78317" y="523875"/>
                  <a:pt x="133350" y="514350"/>
                </a:cubicBezTo>
                <a:cubicBezTo>
                  <a:pt x="188383" y="504825"/>
                  <a:pt x="257175" y="490008"/>
                  <a:pt x="330200" y="457200"/>
                </a:cubicBezTo>
                <a:cubicBezTo>
                  <a:pt x="403225" y="424392"/>
                  <a:pt x="501650" y="360892"/>
                  <a:pt x="571500" y="317500"/>
                </a:cubicBezTo>
                <a:cubicBezTo>
                  <a:pt x="641350" y="274108"/>
                  <a:pt x="695325" y="240242"/>
                  <a:pt x="749300" y="196850"/>
                </a:cubicBezTo>
                <a:cubicBezTo>
                  <a:pt x="803275" y="153458"/>
                  <a:pt x="862542" y="89958"/>
                  <a:pt x="895350" y="57150"/>
                </a:cubicBezTo>
                <a:cubicBezTo>
                  <a:pt x="928158" y="24342"/>
                  <a:pt x="937154" y="12171"/>
                  <a:pt x="946150" y="0"/>
                </a:cubicBezTo>
              </a:path>
            </a:pathLst>
          </a:custGeom>
          <a:noFill/>
          <a:ln w="28575" cap="flat">
            <a:solidFill>
              <a:srgbClr val="CFAFE7"/>
            </a:solidFill>
            <a:prstDash val="solid"/>
            <a:miter/>
            <a:tailEnd type="none"/>
          </a:ln>
        </p:spPr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2" name="TextBox 41">
            <a:extLst>
              <a:ext uri="{FF2B5EF4-FFF2-40B4-BE49-F238E27FC236}">
                <a16:creationId xmlns:a16="http://schemas.microsoft.com/office/drawing/2014/main" id="{00C8684A-ECF8-FC9A-8740-BB95998085CD}"/>
              </a:ext>
            </a:extLst>
          </p:cNvPr>
          <p:cNvSpPr txBox="1"/>
          <p:nvPr/>
        </p:nvSpPr>
        <p:spPr>
          <a:xfrm rot="1693074">
            <a:off x="5819717" y="4705875"/>
            <a:ext cx="1356838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Power Cable</a:t>
            </a:r>
          </a:p>
        </p:txBody>
      </p:sp>
      <p:cxnSp>
        <p:nvCxnSpPr>
          <p:cNvPr id="273" name="Straight Arrow Connector 23">
            <a:extLst>
              <a:ext uri="{FF2B5EF4-FFF2-40B4-BE49-F238E27FC236}">
                <a16:creationId xmlns:a16="http://schemas.microsoft.com/office/drawing/2014/main" id="{CDB9ACA4-2768-93C2-6C69-3C3B79245F38}"/>
              </a:ext>
            </a:extLst>
          </p:cNvPr>
          <p:cNvCxnSpPr>
            <a:cxnSpLocks/>
          </p:cNvCxnSpPr>
          <p:nvPr/>
        </p:nvCxnSpPr>
        <p:spPr>
          <a:xfrm flipH="1" flipV="1">
            <a:off x="5488777" y="3837556"/>
            <a:ext cx="201866" cy="209619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none"/>
          </a:ln>
        </p:spPr>
      </p:cxnSp>
      <p:sp>
        <p:nvSpPr>
          <p:cNvPr id="274" name="Oval 273">
            <a:extLst>
              <a:ext uri="{FF2B5EF4-FFF2-40B4-BE49-F238E27FC236}">
                <a16:creationId xmlns:a16="http://schemas.microsoft.com/office/drawing/2014/main" id="{9E21536B-17B0-19D0-5D53-BDA34F9F1104}"/>
              </a:ext>
            </a:extLst>
          </p:cNvPr>
          <p:cNvSpPr/>
          <p:nvPr/>
        </p:nvSpPr>
        <p:spPr>
          <a:xfrm>
            <a:off x="5633447" y="4014872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7" name="Straight Arrow Connector 23">
            <a:extLst>
              <a:ext uri="{FF2B5EF4-FFF2-40B4-BE49-F238E27FC236}">
                <a16:creationId xmlns:a16="http://schemas.microsoft.com/office/drawing/2014/main" id="{270C543C-95D7-AC40-E0E2-BC0C5049A477}"/>
              </a:ext>
            </a:extLst>
          </p:cNvPr>
          <p:cNvCxnSpPr>
            <a:cxnSpLocks/>
          </p:cNvCxnSpPr>
          <p:nvPr/>
        </p:nvCxnSpPr>
        <p:spPr>
          <a:xfrm>
            <a:off x="7527570" y="5126776"/>
            <a:ext cx="254894" cy="45652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none"/>
          </a:ln>
        </p:spPr>
      </p:cxnSp>
      <p:sp>
        <p:nvSpPr>
          <p:cNvPr id="278" name="Oval 277">
            <a:extLst>
              <a:ext uri="{FF2B5EF4-FFF2-40B4-BE49-F238E27FC236}">
                <a16:creationId xmlns:a16="http://schemas.microsoft.com/office/drawing/2014/main" id="{97968AE8-EE2A-1F82-087F-04B38FCC48C5}"/>
              </a:ext>
            </a:extLst>
          </p:cNvPr>
          <p:cNvSpPr/>
          <p:nvPr/>
        </p:nvSpPr>
        <p:spPr>
          <a:xfrm>
            <a:off x="7405528" y="5050417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1" name="Freeform: Shape 280">
            <a:extLst>
              <a:ext uri="{FF2B5EF4-FFF2-40B4-BE49-F238E27FC236}">
                <a16:creationId xmlns:a16="http://schemas.microsoft.com/office/drawing/2014/main" id="{BF9016E0-10D3-D124-E87E-2AECB2E13A0B}"/>
              </a:ext>
            </a:extLst>
          </p:cNvPr>
          <p:cNvSpPr/>
          <p:nvPr/>
        </p:nvSpPr>
        <p:spPr>
          <a:xfrm>
            <a:off x="5753100" y="4133850"/>
            <a:ext cx="1638300" cy="952500"/>
          </a:xfrm>
          <a:custGeom>
            <a:avLst/>
            <a:gdLst>
              <a:gd name="connsiteX0" fmla="*/ 0 w 1638300"/>
              <a:gd name="connsiteY0" fmla="*/ 0 h 952500"/>
              <a:gd name="connsiteX1" fmla="*/ 184150 w 1638300"/>
              <a:gd name="connsiteY1" fmla="*/ 165100 h 952500"/>
              <a:gd name="connsiteX2" fmla="*/ 501650 w 1638300"/>
              <a:gd name="connsiteY2" fmla="*/ 406400 h 952500"/>
              <a:gd name="connsiteX3" fmla="*/ 927100 w 1638300"/>
              <a:gd name="connsiteY3" fmla="*/ 660400 h 952500"/>
              <a:gd name="connsiteX4" fmla="*/ 1492250 w 1638300"/>
              <a:gd name="connsiteY4" fmla="*/ 901700 h 952500"/>
              <a:gd name="connsiteX5" fmla="*/ 1638300 w 1638300"/>
              <a:gd name="connsiteY5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38300" h="952500">
                <a:moveTo>
                  <a:pt x="0" y="0"/>
                </a:moveTo>
                <a:cubicBezTo>
                  <a:pt x="50271" y="48683"/>
                  <a:pt x="100542" y="97367"/>
                  <a:pt x="184150" y="165100"/>
                </a:cubicBezTo>
                <a:cubicBezTo>
                  <a:pt x="267758" y="232833"/>
                  <a:pt x="377825" y="323850"/>
                  <a:pt x="501650" y="406400"/>
                </a:cubicBezTo>
                <a:cubicBezTo>
                  <a:pt x="625475" y="488950"/>
                  <a:pt x="762000" y="577850"/>
                  <a:pt x="927100" y="660400"/>
                </a:cubicBezTo>
                <a:cubicBezTo>
                  <a:pt x="1092200" y="742950"/>
                  <a:pt x="1373717" y="853017"/>
                  <a:pt x="1492250" y="901700"/>
                </a:cubicBezTo>
                <a:cubicBezTo>
                  <a:pt x="1610783" y="950383"/>
                  <a:pt x="1624541" y="951441"/>
                  <a:pt x="1638300" y="952500"/>
                </a:cubicBezTo>
              </a:path>
            </a:pathLst>
          </a:custGeom>
          <a:noFill/>
          <a:ln w="28575" cap="flat">
            <a:solidFill>
              <a:srgbClr val="CFAFE7"/>
            </a:solidFill>
            <a:prstDash val="solid"/>
            <a:miter/>
            <a:tailEnd type="none"/>
          </a:ln>
        </p:spPr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00707E0-6712-4956-8290-F3EC512BF8CB}"/>
              </a:ext>
            </a:extLst>
          </p:cNvPr>
          <p:cNvSpPr/>
          <p:nvPr/>
        </p:nvSpPr>
        <p:spPr>
          <a:xfrm>
            <a:off x="4444660" y="2582812"/>
            <a:ext cx="1234440" cy="1101038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>
            <a:solidFill>
              <a:schemeClr val="bg1">
                <a:lumMod val="50000"/>
              </a:schemeClr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/>
            <a:endParaRPr lang="en-GB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" name="TextBox 17">
            <a:extLst>
              <a:ext uri="{FF2B5EF4-FFF2-40B4-BE49-F238E27FC236}">
                <a16:creationId xmlns:a16="http://schemas.microsoft.com/office/drawing/2014/main" id="{84DED240-C607-4A5C-B552-B2F034317AD2}"/>
              </a:ext>
            </a:extLst>
          </p:cNvPr>
          <p:cNvSpPr txBox="1"/>
          <p:nvPr/>
        </p:nvSpPr>
        <p:spPr>
          <a:xfrm>
            <a:off x="4782001" y="2618628"/>
            <a:ext cx="863818" cy="73866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Douglas Complex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DP-DW</a:t>
            </a:r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01B011BE-5811-1EB3-3E2E-964C49CD1DF2}"/>
              </a:ext>
            </a:extLst>
          </p:cNvPr>
          <p:cNvSpPr/>
          <p:nvPr/>
        </p:nvSpPr>
        <p:spPr>
          <a:xfrm>
            <a:off x="4978255" y="2302829"/>
            <a:ext cx="137682" cy="124160"/>
          </a:xfrm>
          <a:prstGeom prst="ellipse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6" name="Straight Arrow Connector 23">
            <a:extLst>
              <a:ext uri="{FF2B5EF4-FFF2-40B4-BE49-F238E27FC236}">
                <a16:creationId xmlns:a16="http://schemas.microsoft.com/office/drawing/2014/main" id="{13CA7C8C-199C-D410-FA3F-7ED62CF85048}"/>
              </a:ext>
            </a:extLst>
          </p:cNvPr>
          <p:cNvCxnSpPr>
            <a:cxnSpLocks/>
          </p:cNvCxnSpPr>
          <p:nvPr/>
        </p:nvCxnSpPr>
        <p:spPr>
          <a:xfrm flipV="1">
            <a:off x="5047073" y="2430211"/>
            <a:ext cx="0" cy="128787"/>
          </a:xfrm>
          <a:prstGeom prst="straightConnector1">
            <a:avLst/>
          </a:prstGeom>
          <a:noFill/>
          <a:ln w="28575" cap="flat">
            <a:solidFill>
              <a:srgbClr val="7030A0"/>
            </a:solidFill>
            <a:prstDash val="solid"/>
            <a:miter/>
            <a:headEnd type="none"/>
          </a:ln>
        </p:spPr>
      </p:cxnSp>
      <p:sp>
        <p:nvSpPr>
          <p:cNvPr id="230" name="Oval 229">
            <a:extLst>
              <a:ext uri="{FF2B5EF4-FFF2-40B4-BE49-F238E27FC236}">
                <a16:creationId xmlns:a16="http://schemas.microsoft.com/office/drawing/2014/main" id="{ACBE3400-9B1C-0122-E95D-EA3A564261ED}"/>
              </a:ext>
            </a:extLst>
          </p:cNvPr>
          <p:cNvSpPr/>
          <p:nvPr/>
        </p:nvSpPr>
        <p:spPr>
          <a:xfrm>
            <a:off x="4978232" y="1866785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6" name="Straight Arrow Connector 102">
            <a:extLst>
              <a:ext uri="{FF2B5EF4-FFF2-40B4-BE49-F238E27FC236}">
                <a16:creationId xmlns:a16="http://schemas.microsoft.com/office/drawing/2014/main" id="{6D17BB9D-89BF-4C36-1B20-E4D447E0A233}"/>
              </a:ext>
            </a:extLst>
          </p:cNvPr>
          <p:cNvCxnSpPr>
            <a:cxnSpLocks/>
            <a:stCxn id="241" idx="6"/>
            <a:endCxn id="248" idx="2"/>
          </p:cNvCxnSpPr>
          <p:nvPr/>
        </p:nvCxnSpPr>
        <p:spPr>
          <a:xfrm flipV="1">
            <a:off x="6904120" y="6272497"/>
            <a:ext cx="709702" cy="793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37" name="Straight Arrow Connector 102">
            <a:extLst>
              <a:ext uri="{FF2B5EF4-FFF2-40B4-BE49-F238E27FC236}">
                <a16:creationId xmlns:a16="http://schemas.microsoft.com/office/drawing/2014/main" id="{41878DA9-30DE-C940-E19E-30B5FF910C04}"/>
              </a:ext>
            </a:extLst>
          </p:cNvPr>
          <p:cNvCxnSpPr>
            <a:cxnSpLocks/>
            <a:stCxn id="250" idx="6"/>
            <a:endCxn id="254" idx="2"/>
          </p:cNvCxnSpPr>
          <p:nvPr/>
        </p:nvCxnSpPr>
        <p:spPr>
          <a:xfrm>
            <a:off x="8035572" y="6273290"/>
            <a:ext cx="683240" cy="1594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39" name="Straight Arrow Connector 102">
            <a:extLst>
              <a:ext uri="{FF2B5EF4-FFF2-40B4-BE49-F238E27FC236}">
                <a16:creationId xmlns:a16="http://schemas.microsoft.com/office/drawing/2014/main" id="{A0C19531-66F6-A477-BF36-4ADBDC4CF7B0}"/>
              </a:ext>
            </a:extLst>
          </p:cNvPr>
          <p:cNvCxnSpPr>
            <a:cxnSpLocks/>
          </p:cNvCxnSpPr>
          <p:nvPr/>
        </p:nvCxnSpPr>
        <p:spPr>
          <a:xfrm>
            <a:off x="6620314" y="6273289"/>
            <a:ext cx="146386" cy="0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40" name="Oval 239">
            <a:extLst>
              <a:ext uri="{FF2B5EF4-FFF2-40B4-BE49-F238E27FC236}">
                <a16:creationId xmlns:a16="http://schemas.microsoft.com/office/drawing/2014/main" id="{270BE8FD-FC23-D6DC-F4EF-FFFBC5A49E45}"/>
              </a:ext>
            </a:extLst>
          </p:cNvPr>
          <p:cNvSpPr/>
          <p:nvPr/>
        </p:nvSpPr>
        <p:spPr>
          <a:xfrm>
            <a:off x="6482370" y="6206782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1" name="Oval 240">
            <a:extLst>
              <a:ext uri="{FF2B5EF4-FFF2-40B4-BE49-F238E27FC236}">
                <a16:creationId xmlns:a16="http://schemas.microsoft.com/office/drawing/2014/main" id="{77EEF134-684B-84A0-039E-9BA553B358F3}"/>
              </a:ext>
            </a:extLst>
          </p:cNvPr>
          <p:cNvSpPr/>
          <p:nvPr/>
        </p:nvSpPr>
        <p:spPr>
          <a:xfrm>
            <a:off x="6766438" y="6207575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2" name="TextBox 103">
            <a:extLst>
              <a:ext uri="{FF2B5EF4-FFF2-40B4-BE49-F238E27FC236}">
                <a16:creationId xmlns:a16="http://schemas.microsoft.com/office/drawing/2014/main" id="{7B23CF25-AE61-EBA4-2912-4870B6676178}"/>
              </a:ext>
            </a:extLst>
          </p:cNvPr>
          <p:cNvSpPr txBox="1"/>
          <p:nvPr/>
        </p:nvSpPr>
        <p:spPr>
          <a:xfrm>
            <a:off x="6431094" y="6316137"/>
            <a:ext cx="513728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AGI</a:t>
            </a:r>
          </a:p>
        </p:txBody>
      </p:sp>
      <p:cxnSp>
        <p:nvCxnSpPr>
          <p:cNvPr id="243" name="Straight Arrow Connector 102">
            <a:extLst>
              <a:ext uri="{FF2B5EF4-FFF2-40B4-BE49-F238E27FC236}">
                <a16:creationId xmlns:a16="http://schemas.microsoft.com/office/drawing/2014/main" id="{0F719CB2-944E-31BA-BCDF-212DD938C34B}"/>
              </a:ext>
            </a:extLst>
          </p:cNvPr>
          <p:cNvCxnSpPr>
            <a:cxnSpLocks/>
          </p:cNvCxnSpPr>
          <p:nvPr/>
        </p:nvCxnSpPr>
        <p:spPr>
          <a:xfrm>
            <a:off x="7751766" y="6273289"/>
            <a:ext cx="146386" cy="0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48" name="Oval 247">
            <a:extLst>
              <a:ext uri="{FF2B5EF4-FFF2-40B4-BE49-F238E27FC236}">
                <a16:creationId xmlns:a16="http://schemas.microsoft.com/office/drawing/2014/main" id="{575ED052-1A9A-6375-2F09-F2EBD42029DA}"/>
              </a:ext>
            </a:extLst>
          </p:cNvPr>
          <p:cNvSpPr/>
          <p:nvPr/>
        </p:nvSpPr>
        <p:spPr>
          <a:xfrm>
            <a:off x="7613822" y="6206782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0" name="Oval 249">
            <a:extLst>
              <a:ext uri="{FF2B5EF4-FFF2-40B4-BE49-F238E27FC236}">
                <a16:creationId xmlns:a16="http://schemas.microsoft.com/office/drawing/2014/main" id="{B4475464-76D6-A971-C2C5-86E5D7C49634}"/>
              </a:ext>
            </a:extLst>
          </p:cNvPr>
          <p:cNvSpPr/>
          <p:nvPr/>
        </p:nvSpPr>
        <p:spPr>
          <a:xfrm>
            <a:off x="7897890" y="6207575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1" name="TextBox 103">
            <a:extLst>
              <a:ext uri="{FF2B5EF4-FFF2-40B4-BE49-F238E27FC236}">
                <a16:creationId xmlns:a16="http://schemas.microsoft.com/office/drawing/2014/main" id="{9746CC7C-3169-2EA8-64A7-03D26A93F5D5}"/>
              </a:ext>
            </a:extLst>
          </p:cNvPr>
          <p:cNvSpPr txBox="1"/>
          <p:nvPr/>
        </p:nvSpPr>
        <p:spPr>
          <a:xfrm>
            <a:off x="7562546" y="6316137"/>
            <a:ext cx="513728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AGI</a:t>
            </a:r>
          </a:p>
        </p:txBody>
      </p:sp>
      <p:cxnSp>
        <p:nvCxnSpPr>
          <p:cNvPr id="252" name="Straight Arrow Connector 102">
            <a:extLst>
              <a:ext uri="{FF2B5EF4-FFF2-40B4-BE49-F238E27FC236}">
                <a16:creationId xmlns:a16="http://schemas.microsoft.com/office/drawing/2014/main" id="{4571300C-29A5-1AD0-C641-2EDD5B902F90}"/>
              </a:ext>
            </a:extLst>
          </p:cNvPr>
          <p:cNvCxnSpPr>
            <a:cxnSpLocks/>
          </p:cNvCxnSpPr>
          <p:nvPr/>
        </p:nvCxnSpPr>
        <p:spPr>
          <a:xfrm>
            <a:off x="8856756" y="6275676"/>
            <a:ext cx="146386" cy="0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54" name="Oval 253">
            <a:extLst>
              <a:ext uri="{FF2B5EF4-FFF2-40B4-BE49-F238E27FC236}">
                <a16:creationId xmlns:a16="http://schemas.microsoft.com/office/drawing/2014/main" id="{DBB275BD-D899-67C9-8275-590AB6F9BD74}"/>
              </a:ext>
            </a:extLst>
          </p:cNvPr>
          <p:cNvSpPr/>
          <p:nvPr/>
        </p:nvSpPr>
        <p:spPr>
          <a:xfrm>
            <a:off x="8718812" y="6209169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5" name="Oval 254">
            <a:extLst>
              <a:ext uri="{FF2B5EF4-FFF2-40B4-BE49-F238E27FC236}">
                <a16:creationId xmlns:a16="http://schemas.microsoft.com/office/drawing/2014/main" id="{99B442BD-0E04-B3C0-27BE-3F87B0F716C4}"/>
              </a:ext>
            </a:extLst>
          </p:cNvPr>
          <p:cNvSpPr/>
          <p:nvPr/>
        </p:nvSpPr>
        <p:spPr>
          <a:xfrm>
            <a:off x="9002880" y="6209962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7" name="TextBox 103">
            <a:extLst>
              <a:ext uri="{FF2B5EF4-FFF2-40B4-BE49-F238E27FC236}">
                <a16:creationId xmlns:a16="http://schemas.microsoft.com/office/drawing/2014/main" id="{516D9E11-21FC-A6F7-8185-6A17D918A586}"/>
              </a:ext>
            </a:extLst>
          </p:cNvPr>
          <p:cNvSpPr txBox="1"/>
          <p:nvPr/>
        </p:nvSpPr>
        <p:spPr>
          <a:xfrm>
            <a:off x="8667536" y="6318524"/>
            <a:ext cx="513728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AGI</a:t>
            </a:r>
          </a:p>
        </p:txBody>
      </p:sp>
      <p:cxnSp>
        <p:nvCxnSpPr>
          <p:cNvPr id="258" name="Straight Arrow Connector 102">
            <a:extLst>
              <a:ext uri="{FF2B5EF4-FFF2-40B4-BE49-F238E27FC236}">
                <a16:creationId xmlns:a16="http://schemas.microsoft.com/office/drawing/2014/main" id="{BA244A19-41B5-6BC2-2D4E-81EB3351B837}"/>
              </a:ext>
            </a:extLst>
          </p:cNvPr>
          <p:cNvCxnSpPr>
            <a:cxnSpLocks/>
          </p:cNvCxnSpPr>
          <p:nvPr/>
        </p:nvCxnSpPr>
        <p:spPr>
          <a:xfrm>
            <a:off x="9140562" y="6275677"/>
            <a:ext cx="472416" cy="4166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66" name="Straight Arrow Connector 102">
            <a:extLst>
              <a:ext uri="{FF2B5EF4-FFF2-40B4-BE49-F238E27FC236}">
                <a16:creationId xmlns:a16="http://schemas.microsoft.com/office/drawing/2014/main" id="{B2F3FFBD-BEED-BC55-A63B-C308D7CC320A}"/>
              </a:ext>
            </a:extLst>
          </p:cNvPr>
          <p:cNvCxnSpPr>
            <a:cxnSpLocks/>
          </p:cNvCxnSpPr>
          <p:nvPr/>
        </p:nvCxnSpPr>
        <p:spPr>
          <a:xfrm>
            <a:off x="6102282" y="6271908"/>
            <a:ext cx="380088" cy="589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69" name="TextBox 103">
            <a:extLst>
              <a:ext uri="{FF2B5EF4-FFF2-40B4-BE49-F238E27FC236}">
                <a16:creationId xmlns:a16="http://schemas.microsoft.com/office/drawing/2014/main" id="{DD0DDAC4-8E94-1C31-97AD-BDE799C4C40D}"/>
              </a:ext>
            </a:extLst>
          </p:cNvPr>
          <p:cNvSpPr txBox="1"/>
          <p:nvPr/>
        </p:nvSpPr>
        <p:spPr>
          <a:xfrm>
            <a:off x="7340600" y="5893203"/>
            <a:ext cx="1526638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24” Sales Gas (P852)</a:t>
            </a:r>
          </a:p>
        </p:txBody>
      </p:sp>
      <p:sp>
        <p:nvSpPr>
          <p:cNvPr id="270" name="Rectangle 3">
            <a:extLst>
              <a:ext uri="{FF2B5EF4-FFF2-40B4-BE49-F238E27FC236}">
                <a16:creationId xmlns:a16="http://schemas.microsoft.com/office/drawing/2014/main" id="{96747E17-11E1-1273-4F63-5A1C5F733BE0}"/>
              </a:ext>
            </a:extLst>
          </p:cNvPr>
          <p:cNvSpPr/>
          <p:nvPr/>
        </p:nvSpPr>
        <p:spPr>
          <a:xfrm>
            <a:off x="4508583" y="759918"/>
            <a:ext cx="1118947" cy="276688"/>
          </a:xfrm>
          <a:prstGeom prst="rect">
            <a:avLst/>
          </a:prstGeom>
          <a:solidFill>
            <a:srgbClr val="CFAFE7"/>
          </a:solidFill>
          <a:ln w="28575" cap="flat">
            <a:solidFill>
              <a:schemeClr val="tx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/>
            <a:endParaRPr lang="en-GB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75" name="TextBox 78">
            <a:extLst>
              <a:ext uri="{FF2B5EF4-FFF2-40B4-BE49-F238E27FC236}">
                <a16:creationId xmlns:a16="http://schemas.microsoft.com/office/drawing/2014/main" id="{A2C463FC-F784-7BCB-9360-854B67AE7543}"/>
              </a:ext>
            </a:extLst>
          </p:cNvPr>
          <p:cNvSpPr txBox="1"/>
          <p:nvPr/>
        </p:nvSpPr>
        <p:spPr>
          <a:xfrm>
            <a:off x="4504107" y="760528"/>
            <a:ext cx="1142584" cy="276999"/>
          </a:xfrm>
          <a:prstGeom prst="rect">
            <a:avLst/>
          </a:prstGeom>
          <a:solidFill>
            <a:schemeClr val="bg2">
              <a:lumMod val="50000"/>
            </a:schemeClr>
          </a:solidFill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Mooring Lines</a:t>
            </a:r>
          </a:p>
        </p:txBody>
      </p:sp>
      <p:sp>
        <p:nvSpPr>
          <p:cNvPr id="276" name="TextBox 52">
            <a:extLst>
              <a:ext uri="{FF2B5EF4-FFF2-40B4-BE49-F238E27FC236}">
                <a16:creationId xmlns:a16="http://schemas.microsoft.com/office/drawing/2014/main" id="{DA5AA39C-6029-8002-3647-7E7232463AE0}"/>
              </a:ext>
            </a:extLst>
          </p:cNvPr>
          <p:cNvSpPr txBox="1"/>
          <p:nvPr/>
        </p:nvSpPr>
        <p:spPr>
          <a:xfrm>
            <a:off x="996129" y="4144754"/>
            <a:ext cx="2349577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1" i="0" u="none" strike="noStrike" kern="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algn="l"/>
            <a:r>
              <a:rPr lang="en-GB" dirty="0"/>
              <a:t>WP2 Douglas DP, DW, Bridges and Conwy removal and disposal</a:t>
            </a:r>
          </a:p>
        </p:txBody>
      </p:sp>
      <p:sp>
        <p:nvSpPr>
          <p:cNvPr id="279" name="Rectangle 5">
            <a:extLst>
              <a:ext uri="{FF2B5EF4-FFF2-40B4-BE49-F238E27FC236}">
                <a16:creationId xmlns:a16="http://schemas.microsoft.com/office/drawing/2014/main" id="{C69BB07D-F792-6ED8-165B-24EC71C7DD54}"/>
              </a:ext>
            </a:extLst>
          </p:cNvPr>
          <p:cNvSpPr/>
          <p:nvPr/>
        </p:nvSpPr>
        <p:spPr>
          <a:xfrm>
            <a:off x="315148" y="4274406"/>
            <a:ext cx="556211" cy="287741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>
            <a:solidFill>
              <a:schemeClr val="bg1">
                <a:lumMod val="50000"/>
              </a:schemeClr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/>
            <a:endParaRPr lang="en-GB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80" name="TextBox 52">
            <a:extLst>
              <a:ext uri="{FF2B5EF4-FFF2-40B4-BE49-F238E27FC236}">
                <a16:creationId xmlns:a16="http://schemas.microsoft.com/office/drawing/2014/main" id="{38D00D2A-2D64-C7A9-3D20-34DBDDECA7E7}"/>
              </a:ext>
            </a:extLst>
          </p:cNvPr>
          <p:cNvSpPr txBox="1"/>
          <p:nvPr/>
        </p:nvSpPr>
        <p:spPr>
          <a:xfrm>
            <a:off x="908935" y="5592822"/>
            <a:ext cx="2818243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1" i="0" u="none" strike="noStrike" kern="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algn="l"/>
            <a:r>
              <a:rPr lang="en-GB" dirty="0"/>
              <a:t>WP5a Remaining </a:t>
            </a:r>
            <a:r>
              <a:rPr lang="en-GB" dirty="0" err="1"/>
              <a:t>PoA</a:t>
            </a:r>
            <a:r>
              <a:rPr lang="en-GB" dirty="0"/>
              <a:t> Removal Works Phase 2, incl. disposal</a:t>
            </a:r>
          </a:p>
        </p:txBody>
      </p:sp>
      <p:sp>
        <p:nvSpPr>
          <p:cNvPr id="283" name="Rectangle 5">
            <a:extLst>
              <a:ext uri="{FF2B5EF4-FFF2-40B4-BE49-F238E27FC236}">
                <a16:creationId xmlns:a16="http://schemas.microsoft.com/office/drawing/2014/main" id="{C2E6ED41-D5FD-C8A1-C2DD-B182DD048533}"/>
              </a:ext>
            </a:extLst>
          </p:cNvPr>
          <p:cNvSpPr/>
          <p:nvPr/>
        </p:nvSpPr>
        <p:spPr>
          <a:xfrm>
            <a:off x="312825" y="5673476"/>
            <a:ext cx="556211" cy="287741"/>
          </a:xfrm>
          <a:prstGeom prst="rect">
            <a:avLst/>
          </a:prstGeom>
          <a:solidFill>
            <a:srgbClr val="FFC757"/>
          </a:solidFill>
          <a:ln w="28575" cap="flat">
            <a:solidFill>
              <a:srgbClr val="9966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/>
            <a:endParaRPr lang="en-GB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87" name="Rectangle 3">
            <a:extLst>
              <a:ext uri="{FF2B5EF4-FFF2-40B4-BE49-F238E27FC236}">
                <a16:creationId xmlns:a16="http://schemas.microsoft.com/office/drawing/2014/main" id="{B0534D68-6829-9D59-CE1C-17341781E480}"/>
              </a:ext>
            </a:extLst>
          </p:cNvPr>
          <p:cNvSpPr/>
          <p:nvPr/>
        </p:nvSpPr>
        <p:spPr>
          <a:xfrm>
            <a:off x="4507942" y="3352452"/>
            <a:ext cx="1118947" cy="276688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>
            <a:solidFill>
              <a:schemeClr val="bg1">
                <a:lumMod val="50000"/>
              </a:schemeClr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/>
            <a:endParaRPr lang="en-GB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0" name="TextBox 78">
            <a:extLst>
              <a:ext uri="{FF2B5EF4-FFF2-40B4-BE49-F238E27FC236}">
                <a16:creationId xmlns:a16="http://schemas.microsoft.com/office/drawing/2014/main" id="{C7898BF8-246A-D102-3683-1A3728C4BC0F}"/>
              </a:ext>
            </a:extLst>
          </p:cNvPr>
          <p:cNvSpPr txBox="1"/>
          <p:nvPr/>
        </p:nvSpPr>
        <p:spPr>
          <a:xfrm>
            <a:off x="4506757" y="3352452"/>
            <a:ext cx="1142584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Bridges</a:t>
            </a:r>
          </a:p>
        </p:txBody>
      </p:sp>
      <p:sp>
        <p:nvSpPr>
          <p:cNvPr id="290" name="TextBox 65">
            <a:extLst>
              <a:ext uri="{FF2B5EF4-FFF2-40B4-BE49-F238E27FC236}">
                <a16:creationId xmlns:a16="http://schemas.microsoft.com/office/drawing/2014/main" id="{244D88F2-4C06-67F4-9D96-429D3FF8AF05}"/>
              </a:ext>
            </a:extLst>
          </p:cNvPr>
          <p:cNvSpPr txBox="1"/>
          <p:nvPr/>
        </p:nvSpPr>
        <p:spPr>
          <a:xfrm>
            <a:off x="7333543" y="3143782"/>
            <a:ext cx="1868992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12” (PL 1036) disused</a:t>
            </a:r>
          </a:p>
        </p:txBody>
      </p:sp>
      <p:sp>
        <p:nvSpPr>
          <p:cNvPr id="291" name="TextBox 63">
            <a:extLst>
              <a:ext uri="{FF2B5EF4-FFF2-40B4-BE49-F238E27FC236}">
                <a16:creationId xmlns:a16="http://schemas.microsoft.com/office/drawing/2014/main" id="{2434E7DF-9E97-CB90-89F4-277A6F2BDE35}"/>
              </a:ext>
            </a:extLst>
          </p:cNvPr>
          <p:cNvSpPr txBox="1"/>
          <p:nvPr/>
        </p:nvSpPr>
        <p:spPr>
          <a:xfrm>
            <a:off x="6383462" y="3374675"/>
            <a:ext cx="3109550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2” Wax Inhibitor (PL 1038) piggyback</a:t>
            </a:r>
          </a:p>
        </p:txBody>
      </p:sp>
      <p:cxnSp>
        <p:nvCxnSpPr>
          <p:cNvPr id="293" name="Straight Arrow Connector 66">
            <a:extLst>
              <a:ext uri="{FF2B5EF4-FFF2-40B4-BE49-F238E27FC236}">
                <a16:creationId xmlns:a16="http://schemas.microsoft.com/office/drawing/2014/main" id="{6586E8C6-69EA-098E-3332-7B57AB57BF19}"/>
              </a:ext>
            </a:extLst>
          </p:cNvPr>
          <p:cNvCxnSpPr>
            <a:cxnSpLocks/>
          </p:cNvCxnSpPr>
          <p:nvPr/>
        </p:nvCxnSpPr>
        <p:spPr>
          <a:xfrm flipH="1">
            <a:off x="9581658" y="2906182"/>
            <a:ext cx="769709" cy="0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none"/>
          </a:ln>
        </p:spPr>
      </p:cxnSp>
      <p:cxnSp>
        <p:nvCxnSpPr>
          <p:cNvPr id="298" name="Straight Arrow Connector 66">
            <a:extLst>
              <a:ext uri="{FF2B5EF4-FFF2-40B4-BE49-F238E27FC236}">
                <a16:creationId xmlns:a16="http://schemas.microsoft.com/office/drawing/2014/main" id="{6F855922-CD29-F56F-B840-CF898158B575}"/>
              </a:ext>
            </a:extLst>
          </p:cNvPr>
          <p:cNvCxnSpPr>
            <a:cxnSpLocks/>
          </p:cNvCxnSpPr>
          <p:nvPr/>
        </p:nvCxnSpPr>
        <p:spPr>
          <a:xfrm flipH="1">
            <a:off x="9858085" y="3151971"/>
            <a:ext cx="503220" cy="0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arrow"/>
          </a:ln>
        </p:spPr>
      </p:cxnSp>
      <p:cxnSp>
        <p:nvCxnSpPr>
          <p:cNvPr id="299" name="Straight Arrow Connector 66">
            <a:extLst>
              <a:ext uri="{FF2B5EF4-FFF2-40B4-BE49-F238E27FC236}">
                <a16:creationId xmlns:a16="http://schemas.microsoft.com/office/drawing/2014/main" id="{694E1752-BBB4-3E27-D953-AA0CB0F70F65}"/>
              </a:ext>
            </a:extLst>
          </p:cNvPr>
          <p:cNvCxnSpPr>
            <a:cxnSpLocks/>
            <a:endCxn id="99" idx="6"/>
          </p:cNvCxnSpPr>
          <p:nvPr/>
        </p:nvCxnSpPr>
        <p:spPr>
          <a:xfrm flipH="1">
            <a:off x="9817476" y="3281496"/>
            <a:ext cx="515052" cy="98736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arrow"/>
          </a:ln>
        </p:spPr>
      </p:cxnSp>
      <p:sp>
        <p:nvSpPr>
          <p:cNvPr id="300" name="TextBox 65">
            <a:extLst>
              <a:ext uri="{FF2B5EF4-FFF2-40B4-BE49-F238E27FC236}">
                <a16:creationId xmlns:a16="http://schemas.microsoft.com/office/drawing/2014/main" id="{F7AEAD1D-34A9-0788-9C18-BEA63E73BAB0}"/>
              </a:ext>
            </a:extLst>
          </p:cNvPr>
          <p:cNvSpPr txBox="1"/>
          <p:nvPr/>
        </p:nvSpPr>
        <p:spPr>
          <a:xfrm>
            <a:off x="7158786" y="2654886"/>
            <a:ext cx="1453460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14” Oil (PL 1034)</a:t>
            </a:r>
          </a:p>
        </p:txBody>
      </p:sp>
      <p:sp>
        <p:nvSpPr>
          <p:cNvPr id="304" name="TextBox 67">
            <a:extLst>
              <a:ext uri="{FF2B5EF4-FFF2-40B4-BE49-F238E27FC236}">
                <a16:creationId xmlns:a16="http://schemas.microsoft.com/office/drawing/2014/main" id="{B594FC6B-4BEE-2C6E-072E-A0A81DC4F940}"/>
              </a:ext>
            </a:extLst>
          </p:cNvPr>
          <p:cNvSpPr txBox="1"/>
          <p:nvPr/>
        </p:nvSpPr>
        <p:spPr>
          <a:xfrm>
            <a:off x="7151444" y="2311973"/>
            <a:ext cx="1391352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16” Gas (PL 1035)</a:t>
            </a:r>
          </a:p>
        </p:txBody>
      </p:sp>
      <p:sp>
        <p:nvSpPr>
          <p:cNvPr id="305" name="TextBox 52">
            <a:extLst>
              <a:ext uri="{FF2B5EF4-FFF2-40B4-BE49-F238E27FC236}">
                <a16:creationId xmlns:a16="http://schemas.microsoft.com/office/drawing/2014/main" id="{877D74B0-D346-8A3B-AA91-1F6CA6FB77B2}"/>
              </a:ext>
            </a:extLst>
          </p:cNvPr>
          <p:cNvSpPr txBox="1"/>
          <p:nvPr/>
        </p:nvSpPr>
        <p:spPr>
          <a:xfrm>
            <a:off x="6717570" y="2896701"/>
            <a:ext cx="2660587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1" i="0" u="none" strike="noStrike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r>
              <a:rPr lang="en-GB"/>
              <a:t>2” Methanol (PL 1037) piggyback</a:t>
            </a:r>
          </a:p>
        </p:txBody>
      </p:sp>
      <p:cxnSp>
        <p:nvCxnSpPr>
          <p:cNvPr id="306" name="Straight Arrow Connector 45">
            <a:extLst>
              <a:ext uri="{FF2B5EF4-FFF2-40B4-BE49-F238E27FC236}">
                <a16:creationId xmlns:a16="http://schemas.microsoft.com/office/drawing/2014/main" id="{E90B02AA-6E8B-4DF2-175D-5E4CF1C0EB9F}"/>
              </a:ext>
            </a:extLst>
          </p:cNvPr>
          <p:cNvCxnSpPr>
            <a:cxnSpLocks/>
            <a:stCxn id="314" idx="6"/>
            <a:endCxn id="109" idx="2"/>
          </p:cNvCxnSpPr>
          <p:nvPr/>
        </p:nvCxnSpPr>
        <p:spPr>
          <a:xfrm>
            <a:off x="6361890" y="3144394"/>
            <a:ext cx="3412911" cy="10751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tailEnd type="none"/>
          </a:ln>
        </p:spPr>
      </p:cxnSp>
      <p:cxnSp>
        <p:nvCxnSpPr>
          <p:cNvPr id="307" name="Straight Arrow Connector 62">
            <a:extLst>
              <a:ext uri="{FF2B5EF4-FFF2-40B4-BE49-F238E27FC236}">
                <a16:creationId xmlns:a16="http://schemas.microsoft.com/office/drawing/2014/main" id="{A41B6D5D-53DF-657F-161E-2B9D76A9CFBA}"/>
              </a:ext>
            </a:extLst>
          </p:cNvPr>
          <p:cNvCxnSpPr>
            <a:cxnSpLocks/>
            <a:stCxn id="149" idx="6"/>
            <a:endCxn id="99" idx="2"/>
          </p:cNvCxnSpPr>
          <p:nvPr/>
        </p:nvCxnSpPr>
        <p:spPr>
          <a:xfrm>
            <a:off x="6425912" y="3374213"/>
            <a:ext cx="3253882" cy="6019"/>
          </a:xfrm>
          <a:prstGeom prst="straightConnector1">
            <a:avLst/>
          </a:prstGeom>
          <a:noFill/>
          <a:ln w="28575" cap="flat">
            <a:solidFill>
              <a:srgbClr val="CFAFE7"/>
            </a:solidFill>
            <a:prstDash val="solid"/>
            <a:miter/>
            <a:headEnd type="none"/>
          </a:ln>
        </p:spPr>
      </p:cxnSp>
      <p:cxnSp>
        <p:nvCxnSpPr>
          <p:cNvPr id="308" name="Straight Arrow Connector 64">
            <a:extLst>
              <a:ext uri="{FF2B5EF4-FFF2-40B4-BE49-F238E27FC236}">
                <a16:creationId xmlns:a16="http://schemas.microsoft.com/office/drawing/2014/main" id="{6773F4F4-674C-F591-BEEA-BB46D16C8CAC}"/>
              </a:ext>
            </a:extLst>
          </p:cNvPr>
          <p:cNvCxnSpPr>
            <a:cxnSpLocks/>
            <a:stCxn id="98" idx="6"/>
            <a:endCxn id="133" idx="2"/>
          </p:cNvCxnSpPr>
          <p:nvPr/>
        </p:nvCxnSpPr>
        <p:spPr>
          <a:xfrm>
            <a:off x="6453421" y="2895431"/>
            <a:ext cx="3070011" cy="10751"/>
          </a:xfrm>
          <a:prstGeom prst="straightConnector1">
            <a:avLst/>
          </a:prstGeom>
          <a:noFill/>
          <a:ln w="28575" cap="flat">
            <a:solidFill>
              <a:srgbClr val="CFAFE7"/>
            </a:solidFill>
            <a:prstDash val="solid"/>
            <a:miter/>
            <a:headEnd type="none"/>
          </a:ln>
        </p:spPr>
      </p:cxnSp>
      <p:cxnSp>
        <p:nvCxnSpPr>
          <p:cNvPr id="309" name="Straight Arrow Connector 66">
            <a:extLst>
              <a:ext uri="{FF2B5EF4-FFF2-40B4-BE49-F238E27FC236}">
                <a16:creationId xmlns:a16="http://schemas.microsoft.com/office/drawing/2014/main" id="{585ED042-3821-1335-EDE9-8FCB849AEAA1}"/>
              </a:ext>
            </a:extLst>
          </p:cNvPr>
          <p:cNvCxnSpPr>
            <a:cxnSpLocks/>
          </p:cNvCxnSpPr>
          <p:nvPr/>
        </p:nvCxnSpPr>
        <p:spPr>
          <a:xfrm flipV="1">
            <a:off x="5701225" y="2569382"/>
            <a:ext cx="585408" cy="125159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arrow"/>
          </a:ln>
        </p:spPr>
      </p:cxnSp>
      <p:sp>
        <p:nvSpPr>
          <p:cNvPr id="310" name="Rectangle 71">
            <a:extLst>
              <a:ext uri="{FF2B5EF4-FFF2-40B4-BE49-F238E27FC236}">
                <a16:creationId xmlns:a16="http://schemas.microsoft.com/office/drawing/2014/main" id="{0F47668C-0279-9D95-9839-DE4A9CBC5997}"/>
              </a:ext>
            </a:extLst>
          </p:cNvPr>
          <p:cNvSpPr/>
          <p:nvPr/>
        </p:nvSpPr>
        <p:spPr>
          <a:xfrm>
            <a:off x="10369805" y="2560586"/>
            <a:ext cx="1234440" cy="1101038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>
            <a:solidFill>
              <a:schemeClr val="bg1">
                <a:lumMod val="85000"/>
              </a:schemeClr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/>
            <a:endParaRPr lang="en-GB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11" name="TextBox 72">
            <a:extLst>
              <a:ext uri="{FF2B5EF4-FFF2-40B4-BE49-F238E27FC236}">
                <a16:creationId xmlns:a16="http://schemas.microsoft.com/office/drawing/2014/main" id="{2A270D82-7AB9-DE98-6781-DBB16DAAEE2B}"/>
              </a:ext>
            </a:extLst>
          </p:cNvPr>
          <p:cNvSpPr txBox="1"/>
          <p:nvPr/>
        </p:nvSpPr>
        <p:spPr>
          <a:xfrm>
            <a:off x="10499819" y="2928524"/>
            <a:ext cx="968505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Lennox</a:t>
            </a:r>
          </a:p>
        </p:txBody>
      </p:sp>
      <p:cxnSp>
        <p:nvCxnSpPr>
          <p:cNvPr id="312" name="Straight Arrow Connector 66">
            <a:extLst>
              <a:ext uri="{FF2B5EF4-FFF2-40B4-BE49-F238E27FC236}">
                <a16:creationId xmlns:a16="http://schemas.microsoft.com/office/drawing/2014/main" id="{01023CED-5749-F759-9C9A-6B6EBEC37986}"/>
              </a:ext>
            </a:extLst>
          </p:cNvPr>
          <p:cNvCxnSpPr>
            <a:cxnSpLocks/>
            <a:stCxn id="313" idx="6"/>
          </p:cNvCxnSpPr>
          <p:nvPr/>
        </p:nvCxnSpPr>
        <p:spPr>
          <a:xfrm flipV="1">
            <a:off x="6434371" y="2547533"/>
            <a:ext cx="3226373" cy="12084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13" name="Oval 312">
            <a:extLst>
              <a:ext uri="{FF2B5EF4-FFF2-40B4-BE49-F238E27FC236}">
                <a16:creationId xmlns:a16="http://schemas.microsoft.com/office/drawing/2014/main" id="{8680FA02-641D-3634-639B-77EB7AD53D82}"/>
              </a:ext>
            </a:extLst>
          </p:cNvPr>
          <p:cNvSpPr/>
          <p:nvPr/>
        </p:nvSpPr>
        <p:spPr>
          <a:xfrm>
            <a:off x="6296689" y="2493902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4" name="Oval 313">
            <a:extLst>
              <a:ext uri="{FF2B5EF4-FFF2-40B4-BE49-F238E27FC236}">
                <a16:creationId xmlns:a16="http://schemas.microsoft.com/office/drawing/2014/main" id="{C54C9CE6-BB77-2806-786E-8D535A6CBB64}"/>
              </a:ext>
            </a:extLst>
          </p:cNvPr>
          <p:cNvSpPr/>
          <p:nvPr/>
        </p:nvSpPr>
        <p:spPr>
          <a:xfrm>
            <a:off x="6224208" y="3078679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5" name="Straight Arrow Connector 23">
            <a:extLst>
              <a:ext uri="{FF2B5EF4-FFF2-40B4-BE49-F238E27FC236}">
                <a16:creationId xmlns:a16="http://schemas.microsoft.com/office/drawing/2014/main" id="{B6C4AEDC-BBF2-66F9-1679-4A5D876CE3D4}"/>
              </a:ext>
            </a:extLst>
          </p:cNvPr>
          <p:cNvCxnSpPr>
            <a:cxnSpLocks/>
          </p:cNvCxnSpPr>
          <p:nvPr/>
        </p:nvCxnSpPr>
        <p:spPr>
          <a:xfrm flipV="1">
            <a:off x="10480544" y="3674720"/>
            <a:ext cx="121822" cy="192544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16" name="Oval 315">
            <a:extLst>
              <a:ext uri="{FF2B5EF4-FFF2-40B4-BE49-F238E27FC236}">
                <a16:creationId xmlns:a16="http://schemas.microsoft.com/office/drawing/2014/main" id="{CB53BEFF-2940-FAEB-5A26-B9B7B5504415}"/>
              </a:ext>
            </a:extLst>
          </p:cNvPr>
          <p:cNvSpPr/>
          <p:nvPr/>
        </p:nvSpPr>
        <p:spPr>
          <a:xfrm>
            <a:off x="10362231" y="3842087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7" name="Straight Arrow Connector 66">
            <a:extLst>
              <a:ext uri="{FF2B5EF4-FFF2-40B4-BE49-F238E27FC236}">
                <a16:creationId xmlns:a16="http://schemas.microsoft.com/office/drawing/2014/main" id="{28AF7CB6-67F9-F92A-CDCF-E96FC6AFF06D}"/>
              </a:ext>
            </a:extLst>
          </p:cNvPr>
          <p:cNvCxnSpPr>
            <a:cxnSpLocks/>
          </p:cNvCxnSpPr>
          <p:nvPr/>
        </p:nvCxnSpPr>
        <p:spPr>
          <a:xfrm flipH="1">
            <a:off x="5705113" y="3141219"/>
            <a:ext cx="503220" cy="0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none"/>
          </a:ln>
        </p:spPr>
      </p:cxnSp>
      <p:cxnSp>
        <p:nvCxnSpPr>
          <p:cNvPr id="318" name="Straight Arrow Connector 66">
            <a:extLst>
              <a:ext uri="{FF2B5EF4-FFF2-40B4-BE49-F238E27FC236}">
                <a16:creationId xmlns:a16="http://schemas.microsoft.com/office/drawing/2014/main" id="{8C8F9CA7-3573-B0C6-8208-F5CEC51B5CFB}"/>
              </a:ext>
            </a:extLst>
          </p:cNvPr>
          <p:cNvCxnSpPr>
            <a:cxnSpLocks/>
            <a:stCxn id="149" idx="2"/>
          </p:cNvCxnSpPr>
          <p:nvPr/>
        </p:nvCxnSpPr>
        <p:spPr>
          <a:xfrm flipH="1" flipV="1">
            <a:off x="5688769" y="3296375"/>
            <a:ext cx="599461" cy="77838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none"/>
          </a:ln>
        </p:spPr>
      </p:cxnSp>
      <p:cxnSp>
        <p:nvCxnSpPr>
          <p:cNvPr id="319" name="Straight Arrow Connector 66">
            <a:extLst>
              <a:ext uri="{FF2B5EF4-FFF2-40B4-BE49-F238E27FC236}">
                <a16:creationId xmlns:a16="http://schemas.microsoft.com/office/drawing/2014/main" id="{3D7EB478-71C0-FA9C-A984-D1EA06033D9F}"/>
              </a:ext>
            </a:extLst>
          </p:cNvPr>
          <p:cNvCxnSpPr>
            <a:cxnSpLocks/>
            <a:endCxn id="98" idx="2"/>
          </p:cNvCxnSpPr>
          <p:nvPr/>
        </p:nvCxnSpPr>
        <p:spPr>
          <a:xfrm flipV="1">
            <a:off x="5686024" y="2895431"/>
            <a:ext cx="629715" cy="3052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arrow"/>
          </a:ln>
        </p:spPr>
      </p:cxnSp>
      <p:sp>
        <p:nvSpPr>
          <p:cNvPr id="98" name="Oval 97">
            <a:extLst>
              <a:ext uri="{FF2B5EF4-FFF2-40B4-BE49-F238E27FC236}">
                <a16:creationId xmlns:a16="http://schemas.microsoft.com/office/drawing/2014/main" id="{72FAB05D-69F7-E0FB-F4C2-6411684BA06E}"/>
              </a:ext>
            </a:extLst>
          </p:cNvPr>
          <p:cNvSpPr/>
          <p:nvPr/>
        </p:nvSpPr>
        <p:spPr>
          <a:xfrm>
            <a:off x="6315739" y="2829716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4EBBF295-9B93-B75F-D853-FED80A1BF593}"/>
              </a:ext>
            </a:extLst>
          </p:cNvPr>
          <p:cNvSpPr/>
          <p:nvPr/>
        </p:nvSpPr>
        <p:spPr>
          <a:xfrm>
            <a:off x="9679794" y="3314517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157473A8-1BDC-1A20-B7F9-00B34BE3E1AF}"/>
              </a:ext>
            </a:extLst>
          </p:cNvPr>
          <p:cNvSpPr/>
          <p:nvPr/>
        </p:nvSpPr>
        <p:spPr>
          <a:xfrm>
            <a:off x="9774801" y="3089430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64546CCC-0F45-25E3-E357-19162824D8F9}"/>
              </a:ext>
            </a:extLst>
          </p:cNvPr>
          <p:cNvSpPr/>
          <p:nvPr/>
        </p:nvSpPr>
        <p:spPr>
          <a:xfrm>
            <a:off x="9523432" y="2840467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16CDDC97-FC2C-AD0C-5A85-236052F32CA7}"/>
              </a:ext>
            </a:extLst>
          </p:cNvPr>
          <p:cNvSpPr/>
          <p:nvPr/>
        </p:nvSpPr>
        <p:spPr>
          <a:xfrm>
            <a:off x="6011576" y="2821887"/>
            <a:ext cx="189836" cy="156132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>
            <a:solidFill>
              <a:schemeClr val="bg1">
                <a:lumMod val="85000"/>
              </a:schemeClr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/>
            <a:endParaRPr lang="en-GB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2" name="TextBox 78">
            <a:extLst>
              <a:ext uri="{FF2B5EF4-FFF2-40B4-BE49-F238E27FC236}">
                <a16:creationId xmlns:a16="http://schemas.microsoft.com/office/drawing/2014/main" id="{D168F675-EB29-C840-3D5C-70DEA5C4FD2F}"/>
              </a:ext>
            </a:extLst>
          </p:cNvPr>
          <p:cNvSpPr txBox="1"/>
          <p:nvPr/>
        </p:nvSpPr>
        <p:spPr>
          <a:xfrm>
            <a:off x="5838215" y="2593907"/>
            <a:ext cx="563561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SSBV</a:t>
            </a: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9C0A2B87-51E9-CC25-649E-45854437A482}"/>
              </a:ext>
            </a:extLst>
          </p:cNvPr>
          <p:cNvSpPr/>
          <p:nvPr/>
        </p:nvSpPr>
        <p:spPr>
          <a:xfrm>
            <a:off x="9857088" y="2829229"/>
            <a:ext cx="189836" cy="156132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>
            <a:solidFill>
              <a:schemeClr val="bg1">
                <a:lumMod val="85000"/>
              </a:schemeClr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/>
            <a:endParaRPr lang="en-GB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4" name="TextBox 78">
            <a:extLst>
              <a:ext uri="{FF2B5EF4-FFF2-40B4-BE49-F238E27FC236}">
                <a16:creationId xmlns:a16="http://schemas.microsoft.com/office/drawing/2014/main" id="{C2C6241A-3B5E-21D1-0FD4-14ADE71E79FB}"/>
              </a:ext>
            </a:extLst>
          </p:cNvPr>
          <p:cNvSpPr txBox="1"/>
          <p:nvPr/>
        </p:nvSpPr>
        <p:spPr>
          <a:xfrm>
            <a:off x="9679369" y="2593214"/>
            <a:ext cx="563561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SSBV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1DB82298-56F6-A555-9DCC-EA176F425702}"/>
              </a:ext>
            </a:extLst>
          </p:cNvPr>
          <p:cNvSpPr/>
          <p:nvPr/>
        </p:nvSpPr>
        <p:spPr>
          <a:xfrm>
            <a:off x="9490786" y="2463365"/>
            <a:ext cx="189836" cy="156132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>
            <a:solidFill>
              <a:schemeClr val="bg1">
                <a:lumMod val="85000"/>
              </a:schemeClr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/>
            <a:endParaRPr lang="en-GB">
              <a:solidFill>
                <a:srgbClr val="FFFFFF"/>
              </a:solidFill>
              <a:latin typeface="Calibri"/>
            </a:endParaRPr>
          </a:p>
        </p:txBody>
      </p:sp>
      <p:cxnSp>
        <p:nvCxnSpPr>
          <p:cNvPr id="146" name="Straight Arrow Connector 27">
            <a:extLst>
              <a:ext uri="{FF2B5EF4-FFF2-40B4-BE49-F238E27FC236}">
                <a16:creationId xmlns:a16="http://schemas.microsoft.com/office/drawing/2014/main" id="{0B47BBF1-50C4-C0DF-FA7B-B1CC69C42194}"/>
              </a:ext>
            </a:extLst>
          </p:cNvPr>
          <p:cNvCxnSpPr>
            <a:cxnSpLocks/>
            <a:stCxn id="145" idx="3"/>
          </p:cNvCxnSpPr>
          <p:nvPr/>
        </p:nvCxnSpPr>
        <p:spPr>
          <a:xfrm>
            <a:off x="9680622" y="2541431"/>
            <a:ext cx="669305" cy="119863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147" name="Straight Arrow Connector 62">
            <a:extLst>
              <a:ext uri="{FF2B5EF4-FFF2-40B4-BE49-F238E27FC236}">
                <a16:creationId xmlns:a16="http://schemas.microsoft.com/office/drawing/2014/main" id="{0B62DF2A-631D-64BD-93A0-99091805672F}"/>
              </a:ext>
            </a:extLst>
          </p:cNvPr>
          <p:cNvCxnSpPr>
            <a:cxnSpLocks/>
          </p:cNvCxnSpPr>
          <p:nvPr/>
        </p:nvCxnSpPr>
        <p:spPr>
          <a:xfrm>
            <a:off x="6760852" y="3855914"/>
            <a:ext cx="2675277" cy="11196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48" name="Oval 147">
            <a:extLst>
              <a:ext uri="{FF2B5EF4-FFF2-40B4-BE49-F238E27FC236}">
                <a16:creationId xmlns:a16="http://schemas.microsoft.com/office/drawing/2014/main" id="{5BF14140-2174-B2E8-AA67-79EAED130EF4}"/>
              </a:ext>
            </a:extLst>
          </p:cNvPr>
          <p:cNvSpPr/>
          <p:nvPr/>
        </p:nvSpPr>
        <p:spPr>
          <a:xfrm>
            <a:off x="6639243" y="3779053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319C72E8-3334-E2DB-97ED-F9C0E4B48F0D}"/>
              </a:ext>
            </a:extLst>
          </p:cNvPr>
          <p:cNvSpPr/>
          <p:nvPr/>
        </p:nvSpPr>
        <p:spPr>
          <a:xfrm>
            <a:off x="6288230" y="3308498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0" name="Straight Arrow Connector 66">
            <a:extLst>
              <a:ext uri="{FF2B5EF4-FFF2-40B4-BE49-F238E27FC236}">
                <a16:creationId xmlns:a16="http://schemas.microsoft.com/office/drawing/2014/main" id="{B53381AB-B075-41D7-664E-316981302A04}"/>
              </a:ext>
            </a:extLst>
          </p:cNvPr>
          <p:cNvCxnSpPr>
            <a:cxnSpLocks/>
            <a:stCxn id="148" idx="2"/>
          </p:cNvCxnSpPr>
          <p:nvPr/>
        </p:nvCxnSpPr>
        <p:spPr>
          <a:xfrm flipH="1" flipV="1">
            <a:off x="5720608" y="3606682"/>
            <a:ext cx="918635" cy="238086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none"/>
          </a:ln>
        </p:spPr>
      </p:cxnSp>
      <p:cxnSp>
        <p:nvCxnSpPr>
          <p:cNvPr id="152" name="Straight Arrow Connector 45">
            <a:extLst>
              <a:ext uri="{FF2B5EF4-FFF2-40B4-BE49-F238E27FC236}">
                <a16:creationId xmlns:a16="http://schemas.microsoft.com/office/drawing/2014/main" id="{AA8E841C-FB87-407B-7469-B48E6AF5722F}"/>
              </a:ext>
            </a:extLst>
          </p:cNvPr>
          <p:cNvCxnSpPr>
            <a:cxnSpLocks/>
            <a:stCxn id="153" idx="6"/>
          </p:cNvCxnSpPr>
          <p:nvPr/>
        </p:nvCxnSpPr>
        <p:spPr>
          <a:xfrm>
            <a:off x="6574541" y="3612217"/>
            <a:ext cx="3035896" cy="9577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tailEnd type="none"/>
          </a:ln>
        </p:spPr>
      </p:cxnSp>
      <p:sp>
        <p:nvSpPr>
          <p:cNvPr id="153" name="Oval 152">
            <a:extLst>
              <a:ext uri="{FF2B5EF4-FFF2-40B4-BE49-F238E27FC236}">
                <a16:creationId xmlns:a16="http://schemas.microsoft.com/office/drawing/2014/main" id="{A688D9EF-45F7-33C2-D3BB-179ADD98FDAC}"/>
              </a:ext>
            </a:extLst>
          </p:cNvPr>
          <p:cNvSpPr/>
          <p:nvPr/>
        </p:nvSpPr>
        <p:spPr>
          <a:xfrm>
            <a:off x="6436859" y="3546502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5894A9A9-0234-FBF7-AF0D-5424AED197E6}"/>
              </a:ext>
            </a:extLst>
          </p:cNvPr>
          <p:cNvSpPr/>
          <p:nvPr/>
        </p:nvSpPr>
        <p:spPr>
          <a:xfrm>
            <a:off x="9604603" y="3539935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5" name="Straight Arrow Connector 66">
            <a:extLst>
              <a:ext uri="{FF2B5EF4-FFF2-40B4-BE49-F238E27FC236}">
                <a16:creationId xmlns:a16="http://schemas.microsoft.com/office/drawing/2014/main" id="{4CD46DAF-AA26-8274-016A-F2916C4AED67}"/>
              </a:ext>
            </a:extLst>
          </p:cNvPr>
          <p:cNvCxnSpPr>
            <a:cxnSpLocks/>
            <a:endCxn id="154" idx="6"/>
          </p:cNvCxnSpPr>
          <p:nvPr/>
        </p:nvCxnSpPr>
        <p:spPr>
          <a:xfrm flipH="1">
            <a:off x="9742285" y="3443136"/>
            <a:ext cx="590243" cy="162514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arrow"/>
          </a:ln>
        </p:spPr>
      </p:cxnSp>
      <p:cxnSp>
        <p:nvCxnSpPr>
          <p:cNvPr id="157" name="Straight Arrow Connector 66">
            <a:extLst>
              <a:ext uri="{FF2B5EF4-FFF2-40B4-BE49-F238E27FC236}">
                <a16:creationId xmlns:a16="http://schemas.microsoft.com/office/drawing/2014/main" id="{F4D60638-8FC8-930D-09DF-531550163D1E}"/>
              </a:ext>
            </a:extLst>
          </p:cNvPr>
          <p:cNvCxnSpPr>
            <a:cxnSpLocks/>
          </p:cNvCxnSpPr>
          <p:nvPr/>
        </p:nvCxnSpPr>
        <p:spPr>
          <a:xfrm flipH="1" flipV="1">
            <a:off x="5696501" y="3463627"/>
            <a:ext cx="729411" cy="123994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none"/>
          </a:ln>
        </p:spPr>
      </p:cxnSp>
      <p:sp>
        <p:nvSpPr>
          <p:cNvPr id="161" name="TextBox 65">
            <a:extLst>
              <a:ext uri="{FF2B5EF4-FFF2-40B4-BE49-F238E27FC236}">
                <a16:creationId xmlns:a16="http://schemas.microsoft.com/office/drawing/2014/main" id="{BF77D401-F68C-EBA4-B026-2E124C1F9A5E}"/>
              </a:ext>
            </a:extLst>
          </p:cNvPr>
          <p:cNvSpPr txBox="1"/>
          <p:nvPr/>
        </p:nvSpPr>
        <p:spPr>
          <a:xfrm>
            <a:off x="7179556" y="3626030"/>
            <a:ext cx="1453460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12” Gas (PL 1036A)</a:t>
            </a: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AF77D635-0609-7F03-646A-7B585F993C79}"/>
              </a:ext>
            </a:extLst>
          </p:cNvPr>
          <p:cNvSpPr/>
          <p:nvPr/>
        </p:nvSpPr>
        <p:spPr>
          <a:xfrm>
            <a:off x="9450979" y="3777700"/>
            <a:ext cx="189836" cy="156132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>
            <a:solidFill>
              <a:schemeClr val="bg1">
                <a:lumMod val="85000"/>
              </a:schemeClr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/>
            <a:endParaRPr lang="en-GB">
              <a:solidFill>
                <a:srgbClr val="FFFFFF"/>
              </a:solidFill>
              <a:latin typeface="Calibri"/>
            </a:endParaRPr>
          </a:p>
        </p:txBody>
      </p:sp>
      <p:cxnSp>
        <p:nvCxnSpPr>
          <p:cNvPr id="165" name="Straight Arrow Connector 27">
            <a:extLst>
              <a:ext uri="{FF2B5EF4-FFF2-40B4-BE49-F238E27FC236}">
                <a16:creationId xmlns:a16="http://schemas.microsoft.com/office/drawing/2014/main" id="{9D9E9E87-96CB-06BA-D8EC-2E383BEB3917}"/>
              </a:ext>
            </a:extLst>
          </p:cNvPr>
          <p:cNvCxnSpPr>
            <a:cxnSpLocks/>
          </p:cNvCxnSpPr>
          <p:nvPr/>
        </p:nvCxnSpPr>
        <p:spPr>
          <a:xfrm flipV="1">
            <a:off x="9642921" y="3578040"/>
            <a:ext cx="712125" cy="290718"/>
          </a:xfrm>
          <a:prstGeom prst="straightConnector1">
            <a:avLst/>
          </a:prstGeom>
          <a:noFill/>
          <a:ln w="28575" cap="flat">
            <a:solidFill>
              <a:schemeClr val="bg1">
                <a:lumMod val="85000"/>
              </a:schemeClr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66" name="TextBox 41">
            <a:extLst>
              <a:ext uri="{FF2B5EF4-FFF2-40B4-BE49-F238E27FC236}">
                <a16:creationId xmlns:a16="http://schemas.microsoft.com/office/drawing/2014/main" id="{31902306-12E4-4CA6-DDC5-A617FDB734AE}"/>
              </a:ext>
            </a:extLst>
          </p:cNvPr>
          <p:cNvSpPr txBox="1"/>
          <p:nvPr/>
        </p:nvSpPr>
        <p:spPr>
          <a:xfrm rot="19516001">
            <a:off x="9796370" y="4195285"/>
            <a:ext cx="695677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Power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Cable</a:t>
            </a:r>
          </a:p>
        </p:txBody>
      </p:sp>
      <p:sp>
        <p:nvSpPr>
          <p:cNvPr id="167" name="TextBox 78">
            <a:extLst>
              <a:ext uri="{FF2B5EF4-FFF2-40B4-BE49-F238E27FC236}">
                <a16:creationId xmlns:a16="http://schemas.microsoft.com/office/drawing/2014/main" id="{654BCAB3-3C91-F08C-32F4-9BC7213BCFFB}"/>
              </a:ext>
            </a:extLst>
          </p:cNvPr>
          <p:cNvSpPr txBox="1"/>
          <p:nvPr/>
        </p:nvSpPr>
        <p:spPr>
          <a:xfrm>
            <a:off x="9272232" y="3908675"/>
            <a:ext cx="563561" cy="27699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SSBV</a:t>
            </a:r>
          </a:p>
        </p:txBody>
      </p:sp>
      <p:sp>
        <p:nvSpPr>
          <p:cNvPr id="21" name="CasellaDiTesto 7">
            <a:extLst>
              <a:ext uri="{FF2B5EF4-FFF2-40B4-BE49-F238E27FC236}">
                <a16:creationId xmlns:a16="http://schemas.microsoft.com/office/drawing/2014/main" id="{527A1A90-1384-1160-8345-617B2DA07735}"/>
              </a:ext>
            </a:extLst>
          </p:cNvPr>
          <p:cNvSpPr txBox="1"/>
          <p:nvPr/>
        </p:nvSpPr>
        <p:spPr>
          <a:xfrm>
            <a:off x="72199" y="184563"/>
            <a:ext cx="44206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9636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>
                <a:solidFill>
                  <a:srgbClr val="0C6C90"/>
                </a:solidFill>
                <a:latin typeface="Montserrat SemiBold"/>
              </a:rPr>
              <a:t>Decom. Phase 2</a:t>
            </a:r>
          </a:p>
          <a:p>
            <a:pPr marL="0" marR="9636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C6C90"/>
                </a:solidFill>
                <a:effectLst/>
                <a:uLnTx/>
                <a:uFillTx/>
                <a:latin typeface="Montserrat SemiBold"/>
                <a:ea typeface="+mn-ea"/>
                <a:cs typeface="+mn-cs"/>
              </a:rPr>
              <a:t>Contracting Strategy split</a:t>
            </a:r>
            <a:endParaRPr kumimoji="0" lang="it-IT" sz="2000" b="0" i="0" u="none" strike="noStrike" kern="1200" cap="none" spc="0" normalizeH="0" baseline="0" noProof="0">
              <a:ln>
                <a:noFill/>
              </a:ln>
              <a:solidFill>
                <a:srgbClr val="0C6C90"/>
              </a:solidFill>
              <a:effectLst/>
              <a:uLnTx/>
              <a:uFillTx/>
              <a:latin typeface="Montserrat SemiBold"/>
              <a:ea typeface="+mn-ea"/>
              <a:cs typeface="+mn-cs"/>
            </a:endParaRPr>
          </a:p>
        </p:txBody>
      </p:sp>
      <p:sp>
        <p:nvSpPr>
          <p:cNvPr id="246" name="Oval 245">
            <a:extLst>
              <a:ext uri="{FF2B5EF4-FFF2-40B4-BE49-F238E27FC236}">
                <a16:creationId xmlns:a16="http://schemas.microsoft.com/office/drawing/2014/main" id="{CA0F3E56-C140-A2C4-6E17-B8908BAA0410}"/>
              </a:ext>
            </a:extLst>
          </p:cNvPr>
          <p:cNvSpPr/>
          <p:nvPr/>
        </p:nvSpPr>
        <p:spPr>
          <a:xfrm>
            <a:off x="4122531" y="2310491"/>
            <a:ext cx="137682" cy="131429"/>
          </a:xfrm>
          <a:prstGeom prst="ellipse">
            <a:avLst/>
          </a:prstGeom>
          <a:noFill/>
          <a:ln w="28575" cap="flat">
            <a:solidFill>
              <a:srgbClr val="7030A0"/>
            </a:solidFill>
            <a:prstDash val="solid"/>
            <a:miter/>
            <a:headEnd type="none"/>
          </a:ln>
        </p:spPr>
        <p:txBody>
          <a:bodyPr rtlCol="0" anchor="ctr"/>
          <a:lstStyle/>
          <a:p>
            <a:pPr algn="ctr"/>
            <a:endParaRPr lang="en-GB">
              <a:solidFill>
                <a:srgbClr val="7030A0"/>
              </a:solidFill>
            </a:endParaRPr>
          </a:p>
        </p:txBody>
      </p:sp>
      <p:sp>
        <p:nvSpPr>
          <p:cNvPr id="22" name="TextBox 52">
            <a:extLst>
              <a:ext uri="{FF2B5EF4-FFF2-40B4-BE49-F238E27FC236}">
                <a16:creationId xmlns:a16="http://schemas.microsoft.com/office/drawing/2014/main" id="{1898C939-57D8-6934-D78A-4A56736CB168}"/>
              </a:ext>
            </a:extLst>
          </p:cNvPr>
          <p:cNvSpPr txBox="1"/>
          <p:nvPr/>
        </p:nvSpPr>
        <p:spPr>
          <a:xfrm>
            <a:off x="855792" y="4645114"/>
            <a:ext cx="2456382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1" i="0" u="none" strike="noStrike" kern="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algn="l"/>
            <a:r>
              <a:rPr lang="en-GB" dirty="0"/>
              <a:t>WP3 Douglas Accommodation removal and disposal</a:t>
            </a:r>
          </a:p>
        </p:txBody>
      </p:sp>
      <p:sp>
        <p:nvSpPr>
          <p:cNvPr id="25" name="Rectangle 5">
            <a:extLst>
              <a:ext uri="{FF2B5EF4-FFF2-40B4-BE49-F238E27FC236}">
                <a16:creationId xmlns:a16="http://schemas.microsoft.com/office/drawing/2014/main" id="{A104BFA6-C532-F783-E331-0D3EAF500D64}"/>
              </a:ext>
            </a:extLst>
          </p:cNvPr>
          <p:cNvSpPr/>
          <p:nvPr/>
        </p:nvSpPr>
        <p:spPr>
          <a:xfrm>
            <a:off x="315147" y="4728793"/>
            <a:ext cx="556211" cy="287741"/>
          </a:xfrm>
          <a:prstGeom prst="rect">
            <a:avLst/>
          </a:prstGeom>
          <a:solidFill>
            <a:srgbClr val="FF9966"/>
          </a:solidFill>
          <a:ln w="28575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/>
            <a:endParaRPr lang="en-GB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F17805C3-2C5A-41EC-DCBB-0094FD738A52}"/>
              </a:ext>
            </a:extLst>
          </p:cNvPr>
          <p:cNvSpPr/>
          <p:nvPr/>
        </p:nvSpPr>
        <p:spPr>
          <a:xfrm>
            <a:off x="4500320" y="2996936"/>
            <a:ext cx="360017" cy="287741"/>
          </a:xfrm>
          <a:prstGeom prst="rect">
            <a:avLst/>
          </a:prstGeom>
          <a:solidFill>
            <a:srgbClr val="FF9966"/>
          </a:solidFill>
          <a:ln w="28575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/>
            <a:endParaRPr lang="en-GB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7" name="TextBox 17">
            <a:extLst>
              <a:ext uri="{FF2B5EF4-FFF2-40B4-BE49-F238E27FC236}">
                <a16:creationId xmlns:a16="http://schemas.microsoft.com/office/drawing/2014/main" id="{A0C04D49-0BA8-49A4-7B6C-2EDA6D30A880}"/>
              </a:ext>
            </a:extLst>
          </p:cNvPr>
          <p:cNvSpPr txBox="1"/>
          <p:nvPr/>
        </p:nvSpPr>
        <p:spPr>
          <a:xfrm>
            <a:off x="4453766" y="2994309"/>
            <a:ext cx="446451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DA</a:t>
            </a:r>
          </a:p>
        </p:txBody>
      </p:sp>
      <p:sp>
        <p:nvSpPr>
          <p:cNvPr id="30" name="Rectangle 11">
            <a:extLst>
              <a:ext uri="{FF2B5EF4-FFF2-40B4-BE49-F238E27FC236}">
                <a16:creationId xmlns:a16="http://schemas.microsoft.com/office/drawing/2014/main" id="{7FD5247C-DADF-343C-ED6F-1D5B8085676D}"/>
              </a:ext>
            </a:extLst>
          </p:cNvPr>
          <p:cNvSpPr/>
          <p:nvPr/>
        </p:nvSpPr>
        <p:spPr>
          <a:xfrm>
            <a:off x="307289" y="6130850"/>
            <a:ext cx="550895" cy="287741"/>
          </a:xfrm>
          <a:prstGeom prst="rect">
            <a:avLst/>
          </a:prstGeom>
          <a:solidFill>
            <a:srgbClr val="CCCC00"/>
          </a:solidFill>
          <a:ln w="28575" cap="flat">
            <a:solidFill>
              <a:schemeClr val="accent6">
                <a:lumMod val="50000"/>
              </a:schemeClr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algn="ctr"/>
            <a:endParaRPr lang="en-GB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28" name="TextBox 52">
            <a:extLst>
              <a:ext uri="{FF2B5EF4-FFF2-40B4-BE49-F238E27FC236}">
                <a16:creationId xmlns:a16="http://schemas.microsoft.com/office/drawing/2014/main" id="{E787FE5A-9DEF-8F4E-6F8E-0E278B50F5DD}"/>
              </a:ext>
            </a:extLst>
          </p:cNvPr>
          <p:cNvSpPr txBox="1"/>
          <p:nvPr/>
        </p:nvSpPr>
        <p:spPr>
          <a:xfrm>
            <a:off x="925605" y="6085304"/>
            <a:ext cx="2818243" cy="46166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200" b="1" i="0" u="none" strike="noStrike" kern="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algn="l"/>
            <a:r>
              <a:rPr lang="en-GB" dirty="0"/>
              <a:t>WP5b </a:t>
            </a:r>
            <a:r>
              <a:rPr lang="en-GB" dirty="0" err="1"/>
              <a:t>Connah’s</a:t>
            </a:r>
            <a:r>
              <a:rPr lang="en-GB" dirty="0"/>
              <a:t> Quay Removal Works Phase 2, incl. disposal</a:t>
            </a:r>
          </a:p>
        </p:txBody>
      </p:sp>
      <p:sp>
        <p:nvSpPr>
          <p:cNvPr id="234" name="Oval 233">
            <a:extLst>
              <a:ext uri="{FF2B5EF4-FFF2-40B4-BE49-F238E27FC236}">
                <a16:creationId xmlns:a16="http://schemas.microsoft.com/office/drawing/2014/main" id="{5D0E452B-4A51-575A-BEAE-EA9131DBBBFA}"/>
              </a:ext>
            </a:extLst>
          </p:cNvPr>
          <p:cNvSpPr/>
          <p:nvPr/>
        </p:nvSpPr>
        <p:spPr>
          <a:xfrm>
            <a:off x="8981681" y="4431873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85562308-17AF-E4EA-01C6-12F1CE137BB6}"/>
              </a:ext>
            </a:extLst>
          </p:cNvPr>
          <p:cNvSpPr/>
          <p:nvPr/>
        </p:nvSpPr>
        <p:spPr>
          <a:xfrm>
            <a:off x="7737276" y="4632124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1CD13DE-A020-0B6A-6C59-B0CDEB6B14B5}"/>
              </a:ext>
            </a:extLst>
          </p:cNvPr>
          <p:cNvSpPr/>
          <p:nvPr/>
        </p:nvSpPr>
        <p:spPr>
          <a:xfrm>
            <a:off x="7727922" y="4762883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3B9D8FB-F124-1ED5-8FA7-1E7716AE52F0}"/>
              </a:ext>
            </a:extLst>
          </p:cNvPr>
          <p:cNvSpPr/>
          <p:nvPr/>
        </p:nvSpPr>
        <p:spPr>
          <a:xfrm>
            <a:off x="10314679" y="2615348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F44B7A6B-7319-ACAA-2CDA-9B9F38FAD005}"/>
              </a:ext>
            </a:extLst>
          </p:cNvPr>
          <p:cNvSpPr/>
          <p:nvPr/>
        </p:nvSpPr>
        <p:spPr>
          <a:xfrm>
            <a:off x="10306284" y="2844399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63BDA1DA-F47A-67D6-2D74-9201966FB518}"/>
              </a:ext>
            </a:extLst>
          </p:cNvPr>
          <p:cNvSpPr/>
          <p:nvPr/>
        </p:nvSpPr>
        <p:spPr>
          <a:xfrm>
            <a:off x="10310902" y="3074544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3CE3373-1926-7F97-A2AE-83A62D1AAC76}"/>
              </a:ext>
            </a:extLst>
          </p:cNvPr>
          <p:cNvSpPr/>
          <p:nvPr/>
        </p:nvSpPr>
        <p:spPr>
          <a:xfrm>
            <a:off x="10307314" y="3200895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5B0CCE29-B604-2363-01DA-9447DFA175D9}"/>
              </a:ext>
            </a:extLst>
          </p:cNvPr>
          <p:cNvSpPr/>
          <p:nvPr/>
        </p:nvSpPr>
        <p:spPr>
          <a:xfrm>
            <a:off x="10304795" y="3358693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BA4F6891-2ADD-6D01-A7E6-BD7C7CBE0B93}"/>
              </a:ext>
            </a:extLst>
          </p:cNvPr>
          <p:cNvSpPr/>
          <p:nvPr/>
        </p:nvSpPr>
        <p:spPr>
          <a:xfrm>
            <a:off x="10305810" y="3504342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2" name="Oval 261">
            <a:extLst>
              <a:ext uri="{FF2B5EF4-FFF2-40B4-BE49-F238E27FC236}">
                <a16:creationId xmlns:a16="http://schemas.microsoft.com/office/drawing/2014/main" id="{40333C67-7A03-B268-9CCE-D3FCF2A24425}"/>
              </a:ext>
            </a:extLst>
          </p:cNvPr>
          <p:cNvSpPr/>
          <p:nvPr/>
        </p:nvSpPr>
        <p:spPr>
          <a:xfrm>
            <a:off x="7733988" y="5115209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3" name="Oval 262">
            <a:extLst>
              <a:ext uri="{FF2B5EF4-FFF2-40B4-BE49-F238E27FC236}">
                <a16:creationId xmlns:a16="http://schemas.microsoft.com/office/drawing/2014/main" id="{068AE830-D229-7A3B-6C97-F7E2155F5CD3}"/>
              </a:ext>
            </a:extLst>
          </p:cNvPr>
          <p:cNvSpPr/>
          <p:nvPr/>
        </p:nvSpPr>
        <p:spPr>
          <a:xfrm>
            <a:off x="10541455" y="3601125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2" name="Oval 281">
            <a:extLst>
              <a:ext uri="{FF2B5EF4-FFF2-40B4-BE49-F238E27FC236}">
                <a16:creationId xmlns:a16="http://schemas.microsoft.com/office/drawing/2014/main" id="{2BACC3EC-766A-A0FD-8748-D53BA8C8F340}"/>
              </a:ext>
            </a:extLst>
          </p:cNvPr>
          <p:cNvSpPr/>
          <p:nvPr/>
        </p:nvSpPr>
        <p:spPr>
          <a:xfrm>
            <a:off x="7418221" y="634560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4" name="Oval 283">
            <a:extLst>
              <a:ext uri="{FF2B5EF4-FFF2-40B4-BE49-F238E27FC236}">
                <a16:creationId xmlns:a16="http://schemas.microsoft.com/office/drawing/2014/main" id="{9A398C61-A3B2-1654-879B-E2AD185E9143}"/>
              </a:ext>
            </a:extLst>
          </p:cNvPr>
          <p:cNvSpPr/>
          <p:nvPr/>
        </p:nvSpPr>
        <p:spPr>
          <a:xfrm>
            <a:off x="7416429" y="483395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5" name="Oval 284">
            <a:extLst>
              <a:ext uri="{FF2B5EF4-FFF2-40B4-BE49-F238E27FC236}">
                <a16:creationId xmlns:a16="http://schemas.microsoft.com/office/drawing/2014/main" id="{3EFBDA41-8D1F-BFE3-E0EB-C3D8B796EBC8}"/>
              </a:ext>
            </a:extLst>
          </p:cNvPr>
          <p:cNvSpPr/>
          <p:nvPr/>
        </p:nvSpPr>
        <p:spPr>
          <a:xfrm>
            <a:off x="7412304" y="915131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6" name="Oval 285">
            <a:extLst>
              <a:ext uri="{FF2B5EF4-FFF2-40B4-BE49-F238E27FC236}">
                <a16:creationId xmlns:a16="http://schemas.microsoft.com/office/drawing/2014/main" id="{B5155AF6-C210-2F3E-522F-6CF9237F78EA}"/>
              </a:ext>
            </a:extLst>
          </p:cNvPr>
          <p:cNvSpPr/>
          <p:nvPr/>
        </p:nvSpPr>
        <p:spPr>
          <a:xfrm>
            <a:off x="8613120" y="537738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8" name="Oval 287">
            <a:extLst>
              <a:ext uri="{FF2B5EF4-FFF2-40B4-BE49-F238E27FC236}">
                <a16:creationId xmlns:a16="http://schemas.microsoft.com/office/drawing/2014/main" id="{2CA0F228-7A1A-640F-76ED-E23148CF0B82}"/>
              </a:ext>
            </a:extLst>
          </p:cNvPr>
          <p:cNvSpPr/>
          <p:nvPr/>
        </p:nvSpPr>
        <p:spPr>
          <a:xfrm>
            <a:off x="8617800" y="873681"/>
            <a:ext cx="137682" cy="13142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0C48093-8783-670D-D616-4B58066067D2}"/>
              </a:ext>
            </a:extLst>
          </p:cNvPr>
          <p:cNvSpPr txBox="1"/>
          <p:nvPr/>
        </p:nvSpPr>
        <p:spPr>
          <a:xfrm>
            <a:off x="268631" y="6520939"/>
            <a:ext cx="39714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>
                <a:latin typeface="Calibri" panose="020F0502020204030204" pitchFamily="34" charset="0"/>
                <a:cs typeface="Calibri" panose="020F0502020204030204" pitchFamily="34" charset="0"/>
              </a:rPr>
              <a:t>Note – WP6 Transition of Douglas and Conwy to Light House Mode</a:t>
            </a:r>
            <a:r>
              <a:rPr lang="en-GB" sz="1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1C2D320-A4A3-66AA-6C2F-C486D2CB7E27}"/>
              </a:ext>
            </a:extLst>
          </p:cNvPr>
          <p:cNvSpPr txBox="1"/>
          <p:nvPr/>
        </p:nvSpPr>
        <p:spPr>
          <a:xfrm>
            <a:off x="9948570" y="1727341"/>
            <a:ext cx="2320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alibri" panose="020F0502020204030204" pitchFamily="34" charset="0"/>
                <a:cs typeface="Calibri" panose="020F0502020204030204" pitchFamily="34" charset="0"/>
              </a:rPr>
              <a:t>Note – Lennox Total Decom contingency option to be added to WP2</a:t>
            </a:r>
          </a:p>
        </p:txBody>
      </p:sp>
    </p:spTree>
    <p:extLst>
      <p:ext uri="{BB962C8B-B14F-4D97-AF65-F5344CB8AC3E}">
        <p14:creationId xmlns:p14="http://schemas.microsoft.com/office/powerpoint/2010/main" val="1568010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306</Words>
  <Application>Microsoft Office PowerPoint</Application>
  <PresentationFormat>Widescreen</PresentationFormat>
  <Paragraphs>68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Montserrat SemiBold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Hamilton Alexander</dc:creator>
  <cp:lastModifiedBy>Hamilton Alexander</cp:lastModifiedBy>
  <cp:revision>3</cp:revision>
  <dcterms:created xsi:type="dcterms:W3CDTF">2025-01-23T11:34:43Z</dcterms:created>
  <dcterms:modified xsi:type="dcterms:W3CDTF">2025-01-23T13:37:13Z</dcterms:modified>
</cp:coreProperties>
</file>